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71"/>
  </p:notesMasterIdLst>
  <p:sldIdLst>
    <p:sldId id="256" r:id="rId2"/>
    <p:sldId id="270" r:id="rId3"/>
    <p:sldId id="345" r:id="rId4"/>
    <p:sldId id="343" r:id="rId5"/>
    <p:sldId id="344" r:id="rId6"/>
    <p:sldId id="1225" r:id="rId7"/>
    <p:sldId id="346" r:id="rId8"/>
    <p:sldId id="1224" r:id="rId9"/>
    <p:sldId id="1272" r:id="rId10"/>
    <p:sldId id="347" r:id="rId11"/>
    <p:sldId id="1273" r:id="rId12"/>
    <p:sldId id="1274" r:id="rId13"/>
    <p:sldId id="365" r:id="rId14"/>
    <p:sldId id="348" r:id="rId15"/>
    <p:sldId id="367" r:id="rId16"/>
    <p:sldId id="368" r:id="rId17"/>
    <p:sldId id="388" r:id="rId18"/>
    <p:sldId id="395" r:id="rId19"/>
    <p:sldId id="351" r:id="rId20"/>
    <p:sldId id="353" r:id="rId21"/>
    <p:sldId id="376" r:id="rId22"/>
    <p:sldId id="370" r:id="rId23"/>
    <p:sldId id="371" r:id="rId24"/>
    <p:sldId id="372" r:id="rId25"/>
    <p:sldId id="373" r:id="rId26"/>
    <p:sldId id="349" r:id="rId27"/>
    <p:sldId id="350" r:id="rId28"/>
    <p:sldId id="352" r:id="rId29"/>
    <p:sldId id="375" r:id="rId30"/>
    <p:sldId id="377" r:id="rId31"/>
    <p:sldId id="1275" r:id="rId32"/>
    <p:sldId id="402" r:id="rId33"/>
    <p:sldId id="426" r:id="rId34"/>
    <p:sldId id="430" r:id="rId35"/>
    <p:sldId id="427" r:id="rId36"/>
    <p:sldId id="417" r:id="rId37"/>
    <p:sldId id="411" r:id="rId38"/>
    <p:sldId id="422" r:id="rId39"/>
    <p:sldId id="403" r:id="rId40"/>
    <p:sldId id="404" r:id="rId41"/>
    <p:sldId id="405" r:id="rId42"/>
    <p:sldId id="406" r:id="rId43"/>
    <p:sldId id="407" r:id="rId44"/>
    <p:sldId id="408" r:id="rId45"/>
    <p:sldId id="409" r:id="rId46"/>
    <p:sldId id="410" r:id="rId47"/>
    <p:sldId id="439" r:id="rId48"/>
    <p:sldId id="441" r:id="rId49"/>
    <p:sldId id="429" r:id="rId50"/>
    <p:sldId id="423" r:id="rId51"/>
    <p:sldId id="437" r:id="rId52"/>
    <p:sldId id="440" r:id="rId53"/>
    <p:sldId id="446" r:id="rId54"/>
    <p:sldId id="1277" r:id="rId55"/>
    <p:sldId id="1278" r:id="rId56"/>
    <p:sldId id="448" r:id="rId57"/>
    <p:sldId id="449" r:id="rId58"/>
    <p:sldId id="450" r:id="rId59"/>
    <p:sldId id="447" r:id="rId60"/>
    <p:sldId id="1281" r:id="rId61"/>
    <p:sldId id="1282" r:id="rId62"/>
    <p:sldId id="1288" r:id="rId63"/>
    <p:sldId id="1279" r:id="rId64"/>
    <p:sldId id="1284" r:id="rId65"/>
    <p:sldId id="1286" r:id="rId66"/>
    <p:sldId id="1287" r:id="rId67"/>
    <p:sldId id="1289" r:id="rId68"/>
    <p:sldId id="1290" r:id="rId69"/>
    <p:sldId id="1291" r:id="rId70"/>
  </p:sldIdLst>
  <p:sldSz cx="10077450" cy="7562850"/>
  <p:notesSz cx="7772400" cy="10058400"/>
  <p:defaultTextStyle>
    <a:defPPr>
      <a:defRPr lang="en-US"/>
    </a:defPPr>
    <a:lvl1pPr algn="l" defTabSz="456678" rtl="0" fontAlgn="base" hangingPunct="0">
      <a:lnSpc>
        <a:spcPct val="94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pitchFamily="-111" charset="2"/>
      <a:defRPr kern="1200">
        <a:solidFill>
          <a:schemeClr val="tx1"/>
        </a:solidFill>
        <a:latin typeface="Arial" pitchFamily="-111" charset="0"/>
        <a:ea typeface="+mn-ea"/>
        <a:cs typeface="+mn-cs"/>
      </a:defRPr>
    </a:lvl1pPr>
    <a:lvl2pPr marL="431309" indent="-215655" algn="l" defTabSz="456678" rtl="0" fontAlgn="base" hangingPunct="0">
      <a:lnSpc>
        <a:spcPct val="94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pitchFamily="-111" charset="2"/>
      <a:defRPr kern="1200">
        <a:solidFill>
          <a:schemeClr val="tx1"/>
        </a:solidFill>
        <a:latin typeface="Arial" pitchFamily="-111" charset="0"/>
        <a:ea typeface="+mn-ea"/>
        <a:cs typeface="+mn-cs"/>
      </a:defRPr>
    </a:lvl2pPr>
    <a:lvl3pPr marL="646962" indent="-215655" algn="l" defTabSz="456678" rtl="0" fontAlgn="base" hangingPunct="0">
      <a:lnSpc>
        <a:spcPct val="94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pitchFamily="-111" charset="2"/>
      <a:defRPr kern="1200">
        <a:solidFill>
          <a:schemeClr val="tx1"/>
        </a:solidFill>
        <a:latin typeface="Arial" pitchFamily="-111" charset="0"/>
        <a:ea typeface="+mn-ea"/>
        <a:cs typeface="+mn-cs"/>
      </a:defRPr>
    </a:lvl3pPr>
    <a:lvl4pPr marL="862615" indent="-215655" algn="l" defTabSz="456678" rtl="0" fontAlgn="base" hangingPunct="0">
      <a:lnSpc>
        <a:spcPct val="94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pitchFamily="-111" charset="2"/>
      <a:defRPr kern="1200">
        <a:solidFill>
          <a:schemeClr val="tx1"/>
        </a:solidFill>
        <a:latin typeface="Arial" pitchFamily="-111" charset="0"/>
        <a:ea typeface="+mn-ea"/>
        <a:cs typeface="+mn-cs"/>
      </a:defRPr>
    </a:lvl4pPr>
    <a:lvl5pPr marL="1078269" indent="-215655" algn="l" defTabSz="456678" rtl="0" fontAlgn="base" hangingPunct="0">
      <a:lnSpc>
        <a:spcPct val="94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pitchFamily="-111" charset="2"/>
      <a:defRPr kern="1200">
        <a:solidFill>
          <a:schemeClr val="tx1"/>
        </a:solidFill>
        <a:latin typeface="Arial" pitchFamily="-111" charset="0"/>
        <a:ea typeface="+mn-ea"/>
        <a:cs typeface="+mn-cs"/>
      </a:defRPr>
    </a:lvl5pPr>
    <a:lvl6pPr marL="2283395" algn="l" defTabSz="456678" rtl="0" eaLnBrk="1" latinLnBrk="0" hangingPunct="1">
      <a:defRPr kern="1200">
        <a:solidFill>
          <a:schemeClr val="tx1"/>
        </a:solidFill>
        <a:latin typeface="Arial" pitchFamily="-111" charset="0"/>
        <a:ea typeface="+mn-ea"/>
        <a:cs typeface="+mn-cs"/>
      </a:defRPr>
    </a:lvl6pPr>
    <a:lvl7pPr marL="2740073" algn="l" defTabSz="456678" rtl="0" eaLnBrk="1" latinLnBrk="0" hangingPunct="1">
      <a:defRPr kern="1200">
        <a:solidFill>
          <a:schemeClr val="tx1"/>
        </a:solidFill>
        <a:latin typeface="Arial" pitchFamily="-111" charset="0"/>
        <a:ea typeface="+mn-ea"/>
        <a:cs typeface="+mn-cs"/>
      </a:defRPr>
    </a:lvl7pPr>
    <a:lvl8pPr marL="3196752" algn="l" defTabSz="456678" rtl="0" eaLnBrk="1" latinLnBrk="0" hangingPunct="1">
      <a:defRPr kern="1200">
        <a:solidFill>
          <a:schemeClr val="tx1"/>
        </a:solidFill>
        <a:latin typeface="Arial" pitchFamily="-111" charset="0"/>
        <a:ea typeface="+mn-ea"/>
        <a:cs typeface="+mn-cs"/>
      </a:defRPr>
    </a:lvl8pPr>
    <a:lvl9pPr marL="3653432" algn="l" defTabSz="456678" rtl="0" eaLnBrk="1" latinLnBrk="0" hangingPunct="1">
      <a:defRPr kern="1200">
        <a:solidFill>
          <a:schemeClr val="tx1"/>
        </a:solidFill>
        <a:latin typeface="Arial" pitchFamily="-111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82">
          <p15:clr>
            <a:srgbClr val="A4A3A4"/>
          </p15:clr>
        </p15:guide>
        <p15:guide id="2" pos="317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7907" autoAdjust="0"/>
    <p:restoredTop sz="91034"/>
  </p:normalViewPr>
  <p:slideViewPr>
    <p:cSldViewPr>
      <p:cViewPr varScale="1">
        <p:scale>
          <a:sx n="138" d="100"/>
          <a:sy n="138" d="100"/>
        </p:scale>
        <p:origin x="1504" y="176"/>
      </p:cViewPr>
      <p:guideLst>
        <p:guide orient="horz" pos="2382"/>
        <p:guide pos="317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Rectangle 1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3188" y="763588"/>
            <a:ext cx="5024437" cy="377031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sp>
      <p:sp>
        <p:nvSpPr>
          <p:cNvPr id="2050" name="Rectangle 2"/>
          <p:cNvSpPr>
            <a:spLocks noGrp="1" noChangeArrowheads="1"/>
          </p:cNvSpPr>
          <p:nvPr>
            <p:ph type="body"/>
          </p:nvPr>
        </p:nvSpPr>
        <p:spPr bwMode="auto">
          <a:xfrm>
            <a:off x="777875" y="4776788"/>
            <a:ext cx="6216650" cy="452437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93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endParaRPr lang="en-US"/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dt"/>
          </p:nvPr>
        </p:nvSpPr>
        <p:spPr bwMode="auto">
          <a:xfrm>
            <a:off x="4398963" y="0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3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endParaRPr lang="en-US"/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ftr"/>
          </p:nvPr>
        </p:nvSpPr>
        <p:spPr bwMode="auto">
          <a:xfrm>
            <a:off x="0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lnSpc>
                <a:spcPct val="93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endParaRPr lang="en-US"/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sldNum"/>
          </p:nvPr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93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fld id="{47050F4D-C8E8-3F4B-A05D-07E398CC0A5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62820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6678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-111" charset="0"/>
      <a:defRPr sz="1200" kern="1200">
        <a:solidFill>
          <a:srgbClr val="000000"/>
        </a:solidFill>
        <a:latin typeface="Times New Roman" pitchFamily="-111" charset="0"/>
        <a:ea typeface="+mn-ea"/>
        <a:cs typeface="+mn-cs"/>
      </a:defRPr>
    </a:lvl1pPr>
    <a:lvl2pPr marL="742103" indent="-285425" algn="l" defTabSz="456678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-111" charset="0"/>
      <a:defRPr sz="1200" kern="1200">
        <a:solidFill>
          <a:srgbClr val="000000"/>
        </a:solidFill>
        <a:latin typeface="Times New Roman" pitchFamily="-111" charset="0"/>
        <a:ea typeface="ＭＳ Ｐゴシック" pitchFamily="-111" charset="-128"/>
        <a:cs typeface="+mn-cs"/>
      </a:defRPr>
    </a:lvl2pPr>
    <a:lvl3pPr marL="1141695" indent="-228341" algn="l" defTabSz="456678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-111" charset="0"/>
      <a:defRPr sz="1200" kern="1200">
        <a:solidFill>
          <a:srgbClr val="000000"/>
        </a:solidFill>
        <a:latin typeface="Times New Roman" pitchFamily="-111" charset="0"/>
        <a:ea typeface="ＭＳ Ｐゴシック" pitchFamily="-111" charset="-128"/>
        <a:cs typeface="+mn-cs"/>
      </a:defRPr>
    </a:lvl3pPr>
    <a:lvl4pPr marL="1598376" indent="-228341" algn="l" defTabSz="456678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-111" charset="0"/>
      <a:defRPr sz="1200" kern="1200">
        <a:solidFill>
          <a:srgbClr val="000000"/>
        </a:solidFill>
        <a:latin typeface="Times New Roman" pitchFamily="-111" charset="0"/>
        <a:ea typeface="ＭＳ Ｐゴシック" pitchFamily="-111" charset="-128"/>
        <a:cs typeface="+mn-cs"/>
      </a:defRPr>
    </a:lvl4pPr>
    <a:lvl5pPr marL="2055055" indent="-228341" algn="l" defTabSz="456678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-111" charset="0"/>
      <a:defRPr sz="1200" kern="1200">
        <a:solidFill>
          <a:srgbClr val="000000"/>
        </a:solidFill>
        <a:latin typeface="Times New Roman" pitchFamily="-111" charset="0"/>
        <a:ea typeface="ＭＳ Ｐゴシック" pitchFamily="-111" charset="-128"/>
        <a:cs typeface="+mn-cs"/>
      </a:defRPr>
    </a:lvl5pPr>
    <a:lvl6pPr marL="2283395" algn="l" defTabSz="45667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0073" algn="l" defTabSz="45667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6752" algn="l" defTabSz="45667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3432" algn="l" defTabSz="45667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3188" y="754063"/>
            <a:ext cx="5026025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5F784C-09B2-C64B-B8B7-C89AD37B13C0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5650" y="2349502"/>
            <a:ext cx="8566150" cy="162083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1300" y="4286252"/>
            <a:ext cx="7054850" cy="1931988"/>
          </a:xfrm>
        </p:spPr>
        <p:txBody>
          <a:bodyPr/>
          <a:lstStyle>
            <a:lvl1pPr marL="0" indent="0" algn="ctr">
              <a:buNone/>
              <a:defRPr/>
            </a:lvl1pPr>
            <a:lvl2pPr marL="456678" indent="0" algn="ctr">
              <a:buNone/>
              <a:defRPr/>
            </a:lvl2pPr>
            <a:lvl3pPr marL="913357" indent="0" algn="ctr">
              <a:buNone/>
              <a:defRPr/>
            </a:lvl3pPr>
            <a:lvl4pPr marL="1370035" indent="0" algn="ctr">
              <a:buNone/>
              <a:defRPr/>
            </a:lvl4pPr>
            <a:lvl5pPr marL="1826715" indent="0" algn="ctr">
              <a:buNone/>
              <a:defRPr/>
            </a:lvl5pPr>
            <a:lvl6pPr marL="2283395" indent="0" algn="ctr">
              <a:buNone/>
              <a:defRPr/>
            </a:lvl6pPr>
            <a:lvl7pPr marL="2740073" indent="0" algn="ctr">
              <a:buNone/>
              <a:defRPr/>
            </a:lvl7pPr>
            <a:lvl8pPr marL="3196752" indent="0" algn="ctr">
              <a:buNone/>
              <a:defRPr/>
            </a:lvl8pPr>
            <a:lvl9pPr marL="3653432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C1E25212-C499-2845-9264-4CAAD22E0C08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06DFCD5D-A4EF-0F48-894C-74C4A518F617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04088" y="301625"/>
            <a:ext cx="2266950" cy="64579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3238" y="301625"/>
            <a:ext cx="6648450" cy="64579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AB5A90ED-0900-0148-B02F-288E9C7DCDE9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B10699FE-574C-884F-B959-58968A00FCE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5338" y="4859350"/>
            <a:ext cx="8566150" cy="15017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5338" y="3205163"/>
            <a:ext cx="8566150" cy="16541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6678" indent="0">
              <a:buNone/>
              <a:defRPr sz="1800"/>
            </a:lvl2pPr>
            <a:lvl3pPr marL="913357" indent="0">
              <a:buNone/>
              <a:defRPr sz="1700"/>
            </a:lvl3pPr>
            <a:lvl4pPr marL="1370035" indent="0">
              <a:buNone/>
              <a:defRPr sz="1400"/>
            </a:lvl4pPr>
            <a:lvl5pPr marL="1826715" indent="0">
              <a:buNone/>
              <a:defRPr sz="1400"/>
            </a:lvl5pPr>
            <a:lvl6pPr marL="2283395" indent="0">
              <a:buNone/>
              <a:defRPr sz="1400"/>
            </a:lvl6pPr>
            <a:lvl7pPr marL="2740073" indent="0">
              <a:buNone/>
              <a:defRPr sz="1400"/>
            </a:lvl7pPr>
            <a:lvl8pPr marL="3196752" indent="0">
              <a:buNone/>
              <a:defRPr sz="1400"/>
            </a:lvl8pPr>
            <a:lvl9pPr marL="3653432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68E3A94C-6335-6046-8076-E497DB61BFD1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3238" y="1770074"/>
            <a:ext cx="4457700" cy="49895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3338" y="1770074"/>
            <a:ext cx="4457700" cy="49895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5B33BAAE-3A70-404B-BB23-D07B6A3C822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3" y="303213"/>
            <a:ext cx="9070975" cy="126047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3242" y="1692276"/>
            <a:ext cx="4452937" cy="70643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6678" indent="0">
              <a:buNone/>
              <a:defRPr sz="2000" b="1"/>
            </a:lvl2pPr>
            <a:lvl3pPr marL="913357" indent="0">
              <a:buNone/>
              <a:defRPr sz="1800" b="1"/>
            </a:lvl3pPr>
            <a:lvl4pPr marL="1370035" indent="0">
              <a:buNone/>
              <a:defRPr sz="1700" b="1"/>
            </a:lvl4pPr>
            <a:lvl5pPr marL="1826715" indent="0">
              <a:buNone/>
              <a:defRPr sz="1700" b="1"/>
            </a:lvl5pPr>
            <a:lvl6pPr marL="2283395" indent="0">
              <a:buNone/>
              <a:defRPr sz="1700" b="1"/>
            </a:lvl6pPr>
            <a:lvl7pPr marL="2740073" indent="0">
              <a:buNone/>
              <a:defRPr sz="1700" b="1"/>
            </a:lvl7pPr>
            <a:lvl8pPr marL="3196752" indent="0">
              <a:buNone/>
              <a:defRPr sz="1700" b="1"/>
            </a:lvl8pPr>
            <a:lvl9pPr marL="3653432" indent="0">
              <a:buNone/>
              <a:defRPr sz="17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242" y="2398725"/>
            <a:ext cx="4452937" cy="435768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19700" y="1692276"/>
            <a:ext cx="4454525" cy="70643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6678" indent="0">
              <a:buNone/>
              <a:defRPr sz="2000" b="1"/>
            </a:lvl2pPr>
            <a:lvl3pPr marL="913357" indent="0">
              <a:buNone/>
              <a:defRPr sz="1800" b="1"/>
            </a:lvl3pPr>
            <a:lvl4pPr marL="1370035" indent="0">
              <a:buNone/>
              <a:defRPr sz="1700" b="1"/>
            </a:lvl4pPr>
            <a:lvl5pPr marL="1826715" indent="0">
              <a:buNone/>
              <a:defRPr sz="1700" b="1"/>
            </a:lvl5pPr>
            <a:lvl6pPr marL="2283395" indent="0">
              <a:buNone/>
              <a:defRPr sz="1700" b="1"/>
            </a:lvl6pPr>
            <a:lvl7pPr marL="2740073" indent="0">
              <a:buNone/>
              <a:defRPr sz="1700" b="1"/>
            </a:lvl7pPr>
            <a:lvl8pPr marL="3196752" indent="0">
              <a:buNone/>
              <a:defRPr sz="1700" b="1"/>
            </a:lvl8pPr>
            <a:lvl9pPr marL="3653432" indent="0">
              <a:buNone/>
              <a:defRPr sz="17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19700" y="2398725"/>
            <a:ext cx="4454525" cy="435768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A1E57D0C-60D9-554D-8F3A-1904EEC0067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1D7586AC-F896-4640-9044-DD7ECB502B8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4D5FD7FD-0BA8-D54E-8FE7-F8CE54B77596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50" y="301637"/>
            <a:ext cx="3316287" cy="128111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0179" y="301627"/>
            <a:ext cx="5634038" cy="645477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3250" y="1582738"/>
            <a:ext cx="3316287" cy="5173662"/>
          </a:xfrm>
        </p:spPr>
        <p:txBody>
          <a:bodyPr/>
          <a:lstStyle>
            <a:lvl1pPr marL="0" indent="0">
              <a:buNone/>
              <a:defRPr sz="1400"/>
            </a:lvl1pPr>
            <a:lvl2pPr marL="456678" indent="0">
              <a:buNone/>
              <a:defRPr sz="1200"/>
            </a:lvl2pPr>
            <a:lvl3pPr marL="913357" indent="0">
              <a:buNone/>
              <a:defRPr sz="1000"/>
            </a:lvl3pPr>
            <a:lvl4pPr marL="1370035" indent="0">
              <a:buNone/>
              <a:defRPr sz="900"/>
            </a:lvl4pPr>
            <a:lvl5pPr marL="1826715" indent="0">
              <a:buNone/>
              <a:defRPr sz="900"/>
            </a:lvl5pPr>
            <a:lvl6pPr marL="2283395" indent="0">
              <a:buNone/>
              <a:defRPr sz="900"/>
            </a:lvl6pPr>
            <a:lvl7pPr marL="2740073" indent="0">
              <a:buNone/>
              <a:defRPr sz="900"/>
            </a:lvl7pPr>
            <a:lvl8pPr marL="3196752" indent="0">
              <a:buNone/>
              <a:defRPr sz="900"/>
            </a:lvl8pPr>
            <a:lvl9pPr marL="3653432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70DC9464-E398-7543-B7F3-F15D056FD484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4861" y="5294325"/>
            <a:ext cx="6046789" cy="6238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4861" y="676275"/>
            <a:ext cx="6046789" cy="4537075"/>
          </a:xfrm>
        </p:spPr>
        <p:txBody>
          <a:bodyPr/>
          <a:lstStyle>
            <a:lvl1pPr marL="0" indent="0">
              <a:buNone/>
              <a:defRPr sz="3200"/>
            </a:lvl1pPr>
            <a:lvl2pPr marL="456678" indent="0">
              <a:buNone/>
              <a:defRPr sz="2800"/>
            </a:lvl2pPr>
            <a:lvl3pPr marL="913357" indent="0">
              <a:buNone/>
              <a:defRPr sz="2400"/>
            </a:lvl3pPr>
            <a:lvl4pPr marL="1370035" indent="0">
              <a:buNone/>
              <a:defRPr sz="2000"/>
            </a:lvl4pPr>
            <a:lvl5pPr marL="1826715" indent="0">
              <a:buNone/>
              <a:defRPr sz="2000"/>
            </a:lvl5pPr>
            <a:lvl6pPr marL="2283395" indent="0">
              <a:buNone/>
              <a:defRPr sz="2000"/>
            </a:lvl6pPr>
            <a:lvl7pPr marL="2740073" indent="0">
              <a:buNone/>
              <a:defRPr sz="2000"/>
            </a:lvl7pPr>
            <a:lvl8pPr marL="3196752" indent="0">
              <a:buNone/>
              <a:defRPr sz="2000"/>
            </a:lvl8pPr>
            <a:lvl9pPr marL="3653432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4861" y="5918200"/>
            <a:ext cx="6046789" cy="889000"/>
          </a:xfrm>
        </p:spPr>
        <p:txBody>
          <a:bodyPr/>
          <a:lstStyle>
            <a:lvl1pPr marL="0" indent="0">
              <a:buNone/>
              <a:defRPr sz="1400"/>
            </a:lvl1pPr>
            <a:lvl2pPr marL="456678" indent="0">
              <a:buNone/>
              <a:defRPr sz="1200"/>
            </a:lvl2pPr>
            <a:lvl3pPr marL="913357" indent="0">
              <a:buNone/>
              <a:defRPr sz="1000"/>
            </a:lvl3pPr>
            <a:lvl4pPr marL="1370035" indent="0">
              <a:buNone/>
              <a:defRPr sz="900"/>
            </a:lvl4pPr>
            <a:lvl5pPr marL="1826715" indent="0">
              <a:buNone/>
              <a:defRPr sz="900"/>
            </a:lvl5pPr>
            <a:lvl6pPr marL="2283395" indent="0">
              <a:buNone/>
              <a:defRPr sz="900"/>
            </a:lvl6pPr>
            <a:lvl7pPr marL="2740073" indent="0">
              <a:buNone/>
              <a:defRPr sz="900"/>
            </a:lvl7pPr>
            <a:lvl8pPr marL="3196752" indent="0">
              <a:buNone/>
              <a:defRPr sz="900"/>
            </a:lvl8pPr>
            <a:lvl9pPr marL="3653432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61FDA17F-FB80-8D49-A59B-37A042027CF1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503251" y="301625"/>
            <a:ext cx="9067799" cy="126206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503251" y="1770074"/>
            <a:ext cx="9067799" cy="498951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503251" y="6889750"/>
            <a:ext cx="2346325" cy="5207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93000"/>
              </a:lnSpc>
              <a:tabLst>
                <a:tab pos="723076" algn="l"/>
                <a:tab pos="1446146" algn="l"/>
                <a:tab pos="2169223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endParaRPr lang="en-US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ftr"/>
          </p:nvPr>
        </p:nvSpPr>
        <p:spPr bwMode="auto">
          <a:xfrm>
            <a:off x="3446463" y="6889750"/>
            <a:ext cx="3192462" cy="5207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ctr">
              <a:lnSpc>
                <a:spcPct val="93000"/>
              </a:lnSpc>
              <a:tabLst>
                <a:tab pos="723076" algn="l"/>
                <a:tab pos="1446146" algn="l"/>
                <a:tab pos="2169223" algn="l"/>
                <a:tab pos="2892300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sldNum"/>
          </p:nvPr>
        </p:nvSpPr>
        <p:spPr bwMode="auto">
          <a:xfrm>
            <a:off x="7224725" y="6889750"/>
            <a:ext cx="2346325" cy="5207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3000"/>
              </a:lnSpc>
              <a:tabLst>
                <a:tab pos="723076" algn="l"/>
                <a:tab pos="1446146" algn="l"/>
                <a:tab pos="2169223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fld id="{61238ED3-63D3-2348-A9CA-47875917B151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667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+mj-lt"/>
          <a:ea typeface="+mj-ea"/>
          <a:cs typeface="+mj-cs"/>
        </a:defRPr>
      </a:lvl1pPr>
      <a:lvl2pPr marL="431309" indent="-215655" algn="ctr" defTabSz="45667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2pPr>
      <a:lvl3pPr marL="646962" indent="-215655" algn="ctr" defTabSz="45667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3pPr>
      <a:lvl4pPr marL="862615" indent="-215655" algn="ctr" defTabSz="45667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4pPr>
      <a:lvl5pPr marL="1078269" indent="-215655" algn="ctr" defTabSz="45667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5pPr>
      <a:lvl6pPr marL="1534948" indent="-215655" algn="ctr" defTabSz="45667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6pPr>
      <a:lvl7pPr marL="1991629" indent="-215655" algn="ctr" defTabSz="45667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7pPr>
      <a:lvl8pPr marL="2448305" indent="-215655" algn="ctr" defTabSz="45667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8pPr>
      <a:lvl9pPr marL="2904989" indent="-215655" algn="ctr" defTabSz="45667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9pPr>
    </p:titleStyle>
    <p:bodyStyle>
      <a:lvl1pPr marL="431309" indent="-323481" algn="l" defTabSz="456678" rtl="0" eaLnBrk="1" fontAlgn="base" hangingPunct="1">
        <a:lnSpc>
          <a:spcPct val="94000"/>
        </a:lnSpc>
        <a:spcBef>
          <a:spcPct val="0"/>
        </a:spcBef>
        <a:spcAft>
          <a:spcPts val="1425"/>
        </a:spcAft>
        <a:buClr>
          <a:srgbClr val="000000"/>
        </a:buClr>
        <a:buSzPct val="45000"/>
        <a:buFont typeface="Wingdings" pitchFamily="-111" charset="2"/>
        <a:buChar char="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862615" indent="-287010" algn="l" defTabSz="456678" rtl="0" eaLnBrk="1" fontAlgn="base" hangingPunct="1">
        <a:lnSpc>
          <a:spcPct val="94000"/>
        </a:lnSpc>
        <a:spcBef>
          <a:spcPct val="0"/>
        </a:spcBef>
        <a:spcAft>
          <a:spcPts val="1138"/>
        </a:spcAft>
        <a:buClr>
          <a:srgbClr val="000000"/>
        </a:buClr>
        <a:buSzPct val="75000"/>
        <a:buFont typeface="Symbol" pitchFamily="-111" charset="2"/>
        <a:buChar char=""/>
        <a:defRPr sz="2800">
          <a:solidFill>
            <a:srgbClr val="000000"/>
          </a:solidFill>
          <a:latin typeface="+mn-lt"/>
          <a:ea typeface="+mn-ea"/>
          <a:cs typeface="+mn-cs"/>
        </a:defRPr>
      </a:lvl2pPr>
      <a:lvl3pPr marL="1293921" indent="-215655" algn="l" defTabSz="456678" rtl="0" eaLnBrk="1" fontAlgn="base" hangingPunct="1">
        <a:lnSpc>
          <a:spcPct val="94000"/>
        </a:lnSpc>
        <a:spcBef>
          <a:spcPct val="0"/>
        </a:spcBef>
        <a:spcAft>
          <a:spcPts val="850"/>
        </a:spcAft>
        <a:buClr>
          <a:srgbClr val="000000"/>
        </a:buClr>
        <a:buSzPct val="45000"/>
        <a:buFont typeface="Wingdings" pitchFamily="-111" charset="2"/>
        <a:buChar char=""/>
        <a:defRPr sz="2400">
          <a:solidFill>
            <a:srgbClr val="000000"/>
          </a:solidFill>
          <a:latin typeface="+mn-lt"/>
          <a:ea typeface="+mn-ea"/>
          <a:cs typeface="+mn-cs"/>
        </a:defRPr>
      </a:lvl3pPr>
      <a:lvl4pPr marL="1725232" indent="-215655" algn="l" defTabSz="456678" rtl="0" eaLnBrk="1" fontAlgn="base" hangingPunct="1">
        <a:lnSpc>
          <a:spcPct val="94000"/>
        </a:lnSpc>
        <a:spcBef>
          <a:spcPct val="0"/>
        </a:spcBef>
        <a:spcAft>
          <a:spcPts val="575"/>
        </a:spcAft>
        <a:buClr>
          <a:srgbClr val="000000"/>
        </a:buClr>
        <a:buSzPct val="75000"/>
        <a:buFont typeface="Symbol" pitchFamily="-111" charset="2"/>
        <a:buChar char=""/>
        <a:defRPr sz="2000">
          <a:solidFill>
            <a:srgbClr val="000000"/>
          </a:solidFill>
          <a:latin typeface="+mn-lt"/>
          <a:ea typeface="+mn-ea"/>
          <a:cs typeface="+mn-cs"/>
        </a:defRPr>
      </a:lvl4pPr>
      <a:lvl5pPr marL="2156539" indent="-215655" algn="l" defTabSz="456678" rtl="0" eaLnBrk="1" fontAlgn="base" hangingPunct="1">
        <a:lnSpc>
          <a:spcPct val="94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pitchFamily="-111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5pPr>
      <a:lvl6pPr marL="2613219" indent="-215655" algn="l" defTabSz="456678" rtl="0" eaLnBrk="1" fontAlgn="base" hangingPunct="1">
        <a:lnSpc>
          <a:spcPct val="94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pitchFamily="-111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3069896" indent="-215655" algn="l" defTabSz="456678" rtl="0" eaLnBrk="1" fontAlgn="base" hangingPunct="1">
        <a:lnSpc>
          <a:spcPct val="94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pitchFamily="-111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526574" indent="-215655" algn="l" defTabSz="456678" rtl="0" eaLnBrk="1" fontAlgn="base" hangingPunct="1">
        <a:lnSpc>
          <a:spcPct val="94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pitchFamily="-111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983254" indent="-215655" algn="l" defTabSz="456678" rtl="0" eaLnBrk="1" fontAlgn="base" hangingPunct="1">
        <a:lnSpc>
          <a:spcPct val="94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pitchFamily="-111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66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6678" algn="l" defTabSz="4566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3357" algn="l" defTabSz="4566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0035" algn="l" defTabSz="4566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6715" algn="l" defTabSz="4566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3395" algn="l" defTabSz="4566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0073" algn="l" defTabSz="4566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6752" algn="l" defTabSz="4566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3432" algn="l" defTabSz="4566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2.em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vimeo.com/35754924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tif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Learning, Motivation &amp; Emotion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Randall C. O’Reilly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Ca</a:t>
            </a:r>
            <a:r>
              <a:rPr lang="en-US" baseline="30000" dirty="0"/>
              <a:t>2+</a:t>
            </a:r>
            <a:r>
              <a:rPr lang="en-US" dirty="0"/>
              <a:t> Curve = Error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4228" y="1864126"/>
            <a:ext cx="9067798" cy="3909098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95325" y="6089014"/>
            <a:ext cx="8763000" cy="5601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/>
              <a:t>dW</a:t>
            </a:r>
            <a:r>
              <a:rPr lang="en-US" sz="3200" dirty="0"/>
              <a:t> = Outcome – Prediction = &lt;</a:t>
            </a:r>
            <a:r>
              <a:rPr lang="en-US" sz="3200" dirty="0" err="1"/>
              <a:t>xy</a:t>
            </a:r>
            <a:r>
              <a:rPr lang="en-US" sz="3200" dirty="0"/>
              <a:t>&gt;</a:t>
            </a:r>
            <a:r>
              <a:rPr lang="en-US" sz="3200" baseline="-25000" dirty="0"/>
              <a:t>s</a:t>
            </a:r>
            <a:r>
              <a:rPr lang="en-US" sz="3200" dirty="0"/>
              <a:t> - &lt;</a:t>
            </a:r>
            <a:r>
              <a:rPr lang="en-US" sz="3200" dirty="0" err="1"/>
              <a:t>xy</a:t>
            </a:r>
            <a:r>
              <a:rPr lang="en-US" sz="3200" dirty="0"/>
              <a:t>&gt;</a:t>
            </a:r>
            <a:r>
              <a:rPr lang="en-US" sz="3200" baseline="-25000" dirty="0"/>
              <a:t>m</a:t>
            </a:r>
          </a:p>
        </p:txBody>
      </p:sp>
    </p:spTree>
    <p:extLst>
      <p:ext uri="{BB962C8B-B14F-4D97-AF65-F5344CB8AC3E}">
        <p14:creationId xmlns:p14="http://schemas.microsoft.com/office/powerpoint/2010/main" val="30889604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414FA-2C1E-1349-A496-53699C56CD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Bidirectional Connections Propagate Error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F9AE97-A898-1644-823E-2B6CEC17A9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251" y="5153025"/>
            <a:ext cx="9067799" cy="1606562"/>
          </a:xfrm>
        </p:spPr>
        <p:txBody>
          <a:bodyPr/>
          <a:lstStyle/>
          <a:p>
            <a:pPr marL="107828" indent="0">
              <a:buNone/>
            </a:pPr>
            <a:r>
              <a:rPr lang="en-US" dirty="0"/>
              <a:t>Math!  It works!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7D097C5F-AD1D-DC4C-86FE-48350A6C9E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8125" y="1647825"/>
            <a:ext cx="9390532" cy="30480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5799142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95569-1F5F-6645-B63B-0B4A6575D7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of Neocortical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22D921-19C6-D346-84A8-A565883F31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7828" indent="0">
              <a:buNone/>
            </a:pPr>
            <a:r>
              <a:rPr lang="en-US" dirty="0"/>
              <a:t>Error Backpropagation works</a:t>
            </a:r>
          </a:p>
          <a:p>
            <a:pPr marL="107828" indent="0">
              <a:buNone/>
            </a:pPr>
            <a:endParaRPr lang="en-US" dirty="0"/>
          </a:p>
          <a:p>
            <a:pPr marL="107828" indent="0">
              <a:buNone/>
            </a:pPr>
            <a:r>
              <a:rPr lang="en-US" dirty="0"/>
              <a:t>Bidirectional connections communicate error</a:t>
            </a:r>
          </a:p>
          <a:p>
            <a:pPr marL="107828" indent="0">
              <a:buNone/>
            </a:pPr>
            <a:endParaRPr lang="en-US" dirty="0"/>
          </a:p>
          <a:p>
            <a:pPr marL="107828" indent="0">
              <a:buNone/>
            </a:pPr>
            <a:r>
              <a:rPr lang="en-US" dirty="0"/>
              <a:t>Dynamic Ca</a:t>
            </a:r>
            <a:r>
              <a:rPr lang="en-US" baseline="30000" dirty="0"/>
              <a:t>2+</a:t>
            </a:r>
            <a:r>
              <a:rPr lang="en-US" dirty="0"/>
              <a:t> curve: synapses learn from error</a:t>
            </a:r>
          </a:p>
          <a:p>
            <a:pPr marL="107828" indent="0">
              <a:buNone/>
            </a:pPr>
            <a:endParaRPr lang="en-US" dirty="0"/>
          </a:p>
          <a:p>
            <a:pPr marL="107828" indent="0">
              <a:buNone/>
            </a:pPr>
            <a:r>
              <a:rPr lang="en-US" dirty="0"/>
              <a:t>Predictive learning: constant source of error</a:t>
            </a:r>
          </a:p>
          <a:p>
            <a:pPr marL="107828" indent="0">
              <a:buNone/>
            </a:pPr>
            <a:r>
              <a:rPr lang="en-US" dirty="0"/>
              <a:t>(and Thalamus has circuits that could do it!)</a:t>
            </a:r>
          </a:p>
          <a:p>
            <a:pPr marL="107828" indent="0">
              <a:buNone/>
            </a:pPr>
            <a:endParaRPr lang="en-US" dirty="0"/>
          </a:p>
          <a:p>
            <a:pPr marL="107828" indent="0">
              <a:buNone/>
            </a:pP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CC656C2-6AFC-8242-8472-1F3AD9F994DE}"/>
              </a:ext>
            </a:extLst>
          </p:cNvPr>
          <p:cNvGrpSpPr/>
          <p:nvPr/>
        </p:nvGrpSpPr>
        <p:grpSpPr>
          <a:xfrm>
            <a:off x="6213800" y="1563688"/>
            <a:ext cx="3357250" cy="1262063"/>
            <a:chOff x="466725" y="2803525"/>
            <a:chExt cx="9256716" cy="34798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78BD504-3C31-C946-8FE5-0EC173C9EE0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6725" y="2803525"/>
              <a:ext cx="7620000" cy="347980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96108C5-9C84-FD4C-97F9-43EBB36120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615241" y="4543425"/>
              <a:ext cx="2108200" cy="1651000"/>
            </a:xfrm>
            <a:prstGeom prst="rect">
              <a:avLst/>
            </a:prstGeom>
          </p:spPr>
        </p:pic>
      </p:grp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5696419C-676A-9640-B307-9257C17A61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04423" y="3504528"/>
            <a:ext cx="2582396" cy="8382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97A6D0D5-1CE3-BE4F-8809-8A3105270C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6638925" y="4772025"/>
            <a:ext cx="1944343" cy="8382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981403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Rules Across the Brain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8002073"/>
              </p:ext>
            </p:extLst>
          </p:nvPr>
        </p:nvGraphicFramePr>
        <p:xfrm>
          <a:off x="847727" y="1876425"/>
          <a:ext cx="8382000" cy="3462105"/>
        </p:xfrm>
        <a:graphic>
          <a:graphicData uri="http://schemas.openxmlformats.org/drawingml/2006/table">
            <a:tbl>
              <a:tblPr firstRow="1" bandRow="1">
                <a:tableStyleId>{284E427A-3D55-4303-BF80-6455036E1DE7}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05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40317">
                <a:tc>
                  <a:txBody>
                    <a:bodyPr/>
                    <a:lstStyle/>
                    <a:p>
                      <a:endParaRPr lang="en-US" sz="2400" dirty="0"/>
                    </a:p>
                    <a:p>
                      <a:r>
                        <a:rPr lang="en-US" sz="2400" dirty="0"/>
                        <a:t>Area</a:t>
                      </a:r>
                    </a:p>
                  </a:txBody>
                  <a:tcPr marL="100775" marR="100775" marT="50419" marB="50419"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  <a:p>
                      <a:r>
                        <a:rPr lang="en-US" sz="2400" dirty="0"/>
                        <a:t>Reward</a:t>
                      </a:r>
                    </a:p>
                  </a:txBody>
                  <a:tcPr marL="100775" marR="100775" marT="50419" marB="50419"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  <a:p>
                      <a:r>
                        <a:rPr lang="en-US" sz="2400" dirty="0"/>
                        <a:t>Error</a:t>
                      </a:r>
                    </a:p>
                  </a:txBody>
                  <a:tcPr marL="100775" marR="100775" marT="50419" marB="50419"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  <a:p>
                      <a:r>
                        <a:rPr lang="en-US" sz="2400" dirty="0"/>
                        <a:t>Self</a:t>
                      </a:r>
                      <a:r>
                        <a:rPr lang="en-US" sz="2400" baseline="0" dirty="0"/>
                        <a:t> Org</a:t>
                      </a:r>
                      <a:endParaRPr lang="en-US" sz="2400" dirty="0"/>
                    </a:p>
                  </a:txBody>
                  <a:tcPr marL="100775" marR="100775" marT="50419" marB="50419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40317">
                <a:tc>
                  <a:txBody>
                    <a:bodyPr/>
                    <a:lstStyle/>
                    <a:p>
                      <a:r>
                        <a:rPr lang="en-US" sz="2400" i="1" dirty="0"/>
                        <a:t>Primitive</a:t>
                      </a:r>
                    </a:p>
                    <a:p>
                      <a:r>
                        <a:rPr lang="en-US" sz="2400" dirty="0"/>
                        <a:t>  Basal Ganglia</a:t>
                      </a:r>
                    </a:p>
                  </a:txBody>
                  <a:tcPr marL="100775" marR="100775" marT="50419" marB="50419"/>
                </a:tc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rgbClr val="FFFF00"/>
                        </a:solidFill>
                      </a:endParaRPr>
                    </a:p>
                    <a:p>
                      <a:r>
                        <a:rPr lang="en-US" sz="2400" dirty="0">
                          <a:solidFill>
                            <a:srgbClr val="FFFF00"/>
                          </a:solidFill>
                        </a:rPr>
                        <a:t>+++</a:t>
                      </a:r>
                    </a:p>
                  </a:txBody>
                  <a:tcPr marL="100775" marR="100775" marT="50419" marB="50419"/>
                </a:tc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rgbClr val="FF0000"/>
                        </a:solidFill>
                      </a:endParaRPr>
                    </a:p>
                    <a:p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- - -</a:t>
                      </a:r>
                    </a:p>
                  </a:txBody>
                  <a:tcPr marL="100775" marR="100775" marT="50419" marB="50419"/>
                </a:tc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rgbClr val="FF0000"/>
                        </a:solidFill>
                      </a:endParaRPr>
                    </a:p>
                    <a:p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- - -</a:t>
                      </a:r>
                    </a:p>
                  </a:txBody>
                  <a:tcPr marL="100775" marR="100775" marT="50419" marB="50419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0577">
                <a:tc>
                  <a:txBody>
                    <a:bodyPr/>
                    <a:lstStyle/>
                    <a:p>
                      <a:r>
                        <a:rPr lang="en-US" sz="2400" dirty="0"/>
                        <a:t>  Cerebellum</a:t>
                      </a:r>
                    </a:p>
                  </a:txBody>
                  <a:tcPr marL="100775" marR="100775" marT="50419" marB="50419"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- - -</a:t>
                      </a:r>
                    </a:p>
                  </a:txBody>
                  <a:tcPr marL="100775" marR="100775" marT="50419" marB="50419"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rgbClr val="FFFF00"/>
                          </a:solidFill>
                        </a:rPr>
                        <a:t>+++</a:t>
                      </a:r>
                    </a:p>
                  </a:txBody>
                  <a:tcPr marL="100775" marR="100775" marT="50419" marB="50419"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- - -</a:t>
                      </a:r>
                    </a:p>
                  </a:txBody>
                  <a:tcPr marL="100775" marR="100775" marT="50419" marB="50419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40317">
                <a:tc>
                  <a:txBody>
                    <a:bodyPr/>
                    <a:lstStyle/>
                    <a:p>
                      <a:r>
                        <a:rPr lang="en-US" sz="2400" i="1" dirty="0"/>
                        <a:t>Advanced</a:t>
                      </a:r>
                    </a:p>
                    <a:p>
                      <a:r>
                        <a:rPr lang="en-US" sz="2400" dirty="0"/>
                        <a:t>  Hippocampus</a:t>
                      </a:r>
                    </a:p>
                  </a:txBody>
                  <a:tcPr marL="100775" marR="100775" marT="50419" marB="50419"/>
                </a:tc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rgbClr val="FFFF00"/>
                        </a:solidFill>
                      </a:endParaRPr>
                    </a:p>
                    <a:p>
                      <a:r>
                        <a:rPr lang="en-US" sz="2400" dirty="0">
                          <a:solidFill>
                            <a:srgbClr val="FFFF00"/>
                          </a:solidFill>
                        </a:rPr>
                        <a:t>+</a:t>
                      </a:r>
                    </a:p>
                  </a:txBody>
                  <a:tcPr marL="100775" marR="100775" marT="50419" marB="50419"/>
                </a:tc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rgbClr val="FFFF00"/>
                        </a:solidFill>
                      </a:endParaRPr>
                    </a:p>
                    <a:p>
                      <a:r>
                        <a:rPr lang="en-US" sz="2400" dirty="0">
                          <a:solidFill>
                            <a:srgbClr val="FFFF00"/>
                          </a:solidFill>
                        </a:rPr>
                        <a:t>+</a:t>
                      </a:r>
                    </a:p>
                  </a:txBody>
                  <a:tcPr marL="100775" marR="100775" marT="50419" marB="50419"/>
                </a:tc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rgbClr val="FFFF00"/>
                        </a:solidFill>
                      </a:endParaRPr>
                    </a:p>
                    <a:p>
                      <a:r>
                        <a:rPr lang="en-US" sz="2400" dirty="0">
                          <a:solidFill>
                            <a:srgbClr val="FFFF00"/>
                          </a:solidFill>
                        </a:rPr>
                        <a:t>+++</a:t>
                      </a:r>
                    </a:p>
                  </a:txBody>
                  <a:tcPr marL="100775" marR="100775" marT="50419" marB="50419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0577">
                <a:tc>
                  <a:txBody>
                    <a:bodyPr/>
                    <a:lstStyle/>
                    <a:p>
                      <a:r>
                        <a:rPr lang="en-US" sz="2400" dirty="0"/>
                        <a:t>  </a:t>
                      </a:r>
                      <a:r>
                        <a:rPr lang="en-US" sz="2400" dirty="0" err="1"/>
                        <a:t>Neocortex</a:t>
                      </a:r>
                      <a:endParaRPr lang="en-US" sz="2400" dirty="0"/>
                    </a:p>
                  </a:txBody>
                  <a:tcPr marL="100775" marR="100775" marT="50419" marB="50419"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rgbClr val="FFFF00"/>
                          </a:solidFill>
                        </a:rPr>
                        <a:t>++</a:t>
                      </a:r>
                    </a:p>
                  </a:txBody>
                  <a:tcPr marL="100775" marR="100775" marT="50419" marB="50419"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rgbClr val="FFFF00"/>
                          </a:solidFill>
                        </a:rPr>
                        <a:t>+++</a:t>
                      </a:r>
                    </a:p>
                  </a:txBody>
                  <a:tcPr marL="100775" marR="100775" marT="50419" marB="50419"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rgbClr val="FFFF00"/>
                          </a:solidFill>
                        </a:rPr>
                        <a:t>++</a:t>
                      </a:r>
                    </a:p>
                  </a:txBody>
                  <a:tcPr marL="100775" marR="100775" marT="50419" marB="50419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923769" y="5566344"/>
            <a:ext cx="8398509" cy="625286"/>
          </a:xfrm>
          <a:prstGeom prst="rect">
            <a:avLst/>
          </a:prstGeom>
          <a:noFill/>
          <a:ln w="12700" cmpd="sng">
            <a:solidFill>
              <a:schemeClr val="tx1"/>
            </a:solidFill>
          </a:ln>
        </p:spPr>
        <p:txBody>
          <a:bodyPr wrap="square" lIns="100772" tIns="50387" rIns="100772" bIns="50387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+</a:t>
            </a:r>
            <a:r>
              <a:rPr lang="en-US" dirty="0"/>
              <a:t> = has to some extent   …  </a:t>
            </a:r>
            <a:r>
              <a:rPr lang="en-US" dirty="0">
                <a:solidFill>
                  <a:srgbClr val="FFFF00"/>
                </a:solidFill>
              </a:rPr>
              <a:t>+++</a:t>
            </a:r>
            <a:r>
              <a:rPr lang="en-US" dirty="0"/>
              <a:t> = defining characteristic – definitely has</a:t>
            </a:r>
          </a:p>
          <a:p>
            <a:r>
              <a:rPr lang="en-US" dirty="0">
                <a:solidFill>
                  <a:srgbClr val="FF0000"/>
                </a:solidFill>
              </a:rPr>
              <a:t>-</a:t>
            </a:r>
            <a:r>
              <a:rPr lang="en-US" dirty="0"/>
              <a:t>  = not likely to have       …  </a:t>
            </a:r>
            <a:r>
              <a:rPr lang="en-US" dirty="0">
                <a:solidFill>
                  <a:srgbClr val="FF0000"/>
                </a:solidFill>
              </a:rPr>
              <a:t>- - -</a:t>
            </a:r>
            <a:r>
              <a:rPr lang="en-US" dirty="0"/>
              <a:t> = definitely does not have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810125" y="1876426"/>
            <a:ext cx="2743200" cy="452633"/>
          </a:xfrm>
          <a:prstGeom prst="rect">
            <a:avLst/>
          </a:prstGeom>
          <a:noFill/>
        </p:spPr>
        <p:txBody>
          <a:bodyPr wrap="square" lIns="100772" tIns="50387" rIns="100772" bIns="50387" rtlCol="0">
            <a:spAutoFit/>
          </a:bodyPr>
          <a:lstStyle/>
          <a:p>
            <a:r>
              <a:rPr lang="en-US" sz="2400" i="1" dirty="0">
                <a:solidFill>
                  <a:schemeClr val="bg1"/>
                </a:solidFill>
              </a:rPr>
              <a:t>Learning Signal</a:t>
            </a:r>
          </a:p>
        </p:txBody>
      </p:sp>
    </p:spTree>
    <p:extLst>
      <p:ext uri="{BB962C8B-B14F-4D97-AF65-F5344CB8AC3E}">
        <p14:creationId xmlns:p14="http://schemas.microsoft.com/office/powerpoint/2010/main" val="36198156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happens where it’s used</a:t>
            </a:r>
            <a:br>
              <a:rPr lang="en-US" dirty="0"/>
            </a:br>
            <a:r>
              <a:rPr lang="en-US" sz="4000" dirty="0"/>
              <a:t>(memory =&gt; processing)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251" y="2028825"/>
            <a:ext cx="9067799" cy="4730758"/>
          </a:xfrm>
        </p:spPr>
        <p:txBody>
          <a:bodyPr/>
          <a:lstStyle/>
          <a:p>
            <a:pPr marL="107827" indent="0">
              <a:buNone/>
            </a:pPr>
            <a:r>
              <a:rPr lang="en-US" b="1" dirty="0"/>
              <a:t>Basal ganglia: </a:t>
            </a:r>
            <a:r>
              <a:rPr lang="en-US" dirty="0"/>
              <a:t>learning what actions (not) to use</a:t>
            </a:r>
          </a:p>
          <a:p>
            <a:pPr marL="107827" indent="0">
              <a:buNone/>
            </a:pPr>
            <a:r>
              <a:rPr lang="en-US" dirty="0"/>
              <a:t>	- based on reward / punishment (operant)</a:t>
            </a:r>
          </a:p>
          <a:p>
            <a:pPr marL="107827" indent="0">
              <a:buNone/>
            </a:pPr>
            <a:r>
              <a:rPr lang="en-US" b="1" dirty="0"/>
              <a:t>Cerebellum:</a:t>
            </a:r>
            <a:r>
              <a:rPr lang="en-US" dirty="0"/>
              <a:t> learning to perfect actions</a:t>
            </a:r>
          </a:p>
          <a:p>
            <a:pPr marL="107827" indent="0">
              <a:buNone/>
            </a:pPr>
            <a:r>
              <a:rPr lang="en-US" dirty="0"/>
              <a:t>	- based on error signals (e.g., feeling awkward)</a:t>
            </a:r>
          </a:p>
          <a:p>
            <a:pPr marL="107827" indent="0">
              <a:buNone/>
            </a:pPr>
            <a:r>
              <a:rPr lang="en-US" b="1" dirty="0" err="1"/>
              <a:t>Neocortex</a:t>
            </a:r>
            <a:r>
              <a:rPr lang="en-US" b="1" dirty="0"/>
              <a:t>:</a:t>
            </a:r>
            <a:r>
              <a:rPr lang="en-US" dirty="0"/>
              <a:t> learning how to see, hear, speak, reach, act, socialize… </a:t>
            </a:r>
            <a:r>
              <a:rPr lang="en-US" i="1" dirty="0"/>
              <a:t>everything</a:t>
            </a:r>
            <a:r>
              <a:rPr lang="en-US" dirty="0"/>
              <a:t>!</a:t>
            </a:r>
          </a:p>
          <a:p>
            <a:pPr marL="107827" indent="0">
              <a:buNone/>
            </a:pPr>
            <a:r>
              <a:rPr lang="en-US" b="1" dirty="0"/>
              <a:t>Hippocampus:</a:t>
            </a:r>
            <a:r>
              <a:rPr lang="en-US" dirty="0"/>
              <a:t> learning snapshots of </a:t>
            </a:r>
            <a:r>
              <a:rPr lang="en-US" i="1" dirty="0"/>
              <a:t>everything (explicit, declarative learning in Hippo, Cortex)</a:t>
            </a:r>
            <a:endParaRPr lang="en-US" dirty="0"/>
          </a:p>
          <a:p>
            <a:pPr marL="107827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52371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51" y="301626"/>
            <a:ext cx="9067799" cy="889000"/>
          </a:xfrm>
        </p:spPr>
        <p:txBody>
          <a:bodyPr/>
          <a:lstStyle/>
          <a:p>
            <a:r>
              <a:rPr lang="en-US" dirty="0"/>
              <a:t>Classical Conditioning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22" r="-290"/>
          <a:stretch/>
        </p:blipFill>
        <p:spPr>
          <a:xfrm>
            <a:off x="1076325" y="1419225"/>
            <a:ext cx="7917449" cy="4989513"/>
          </a:xfrm>
        </p:spPr>
      </p:pic>
      <p:sp>
        <p:nvSpPr>
          <p:cNvPr id="5" name="TextBox 4"/>
          <p:cNvSpPr txBox="1"/>
          <p:nvPr/>
        </p:nvSpPr>
        <p:spPr>
          <a:xfrm>
            <a:off x="2429470" y="3278176"/>
            <a:ext cx="609600" cy="3554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544270" y="5564176"/>
            <a:ext cx="609600" cy="3554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639270" y="3278176"/>
            <a:ext cx="762000" cy="3554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UCR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00125" y="6600825"/>
            <a:ext cx="8001000" cy="5016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CS associated with US, thinking of US drives CR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391525" y="5534025"/>
            <a:ext cx="609600" cy="3554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</a:t>
            </a:r>
          </a:p>
        </p:txBody>
      </p:sp>
    </p:spTree>
    <p:extLst>
      <p:ext uri="{BB962C8B-B14F-4D97-AF65-F5344CB8AC3E}">
        <p14:creationId xmlns:p14="http://schemas.microsoft.com/office/powerpoint/2010/main" val="24520406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“Real World” Conditioning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7828" indent="0">
              <a:buNone/>
            </a:pPr>
            <a:r>
              <a:rPr lang="en-US" dirty="0"/>
              <a:t>The Office: </a:t>
            </a:r>
            <a:r>
              <a:rPr lang="en-US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https://vimeo.com/35754924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33589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9F326F-8E6F-6744-9D4C-791ACE013A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238" y="301626"/>
            <a:ext cx="9067800" cy="1041400"/>
          </a:xfrm>
        </p:spPr>
        <p:txBody>
          <a:bodyPr/>
          <a:lstStyle/>
          <a:p>
            <a:r>
              <a:rPr lang="en-US" dirty="0"/>
              <a:t>Dopamine Drives Conditioning</a:t>
            </a:r>
          </a:p>
        </p:txBody>
      </p:sp>
      <p:pic>
        <p:nvPicPr>
          <p:cNvPr id="18434" name="Picture 2" descr="9 Ways to Boost Dopamine, the &quot;Feel-Good Hormone&quot; - WomenWorking">
            <a:extLst>
              <a:ext uri="{FF2B5EF4-FFF2-40B4-BE49-F238E27FC236}">
                <a16:creationId xmlns:a16="http://schemas.microsoft.com/office/drawing/2014/main" id="{7DF13F79-31D7-8D49-9C30-BFC8E2DD12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6725" y="1846601"/>
            <a:ext cx="9057766" cy="5081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797B961-6168-8A4A-83C8-7CC3BFD18D69}"/>
              </a:ext>
            </a:extLst>
          </p:cNvPr>
          <p:cNvSpPr txBox="1"/>
          <p:nvPr/>
        </p:nvSpPr>
        <p:spPr>
          <a:xfrm>
            <a:off x="6638925" y="1777254"/>
            <a:ext cx="2395207" cy="4394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Neuromodulator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B803FE9-163F-D948-9535-F4EB80888869}"/>
              </a:ext>
            </a:extLst>
          </p:cNvPr>
          <p:cNvCxnSpPr/>
          <p:nvPr/>
        </p:nvCxnSpPr>
        <p:spPr bwMode="auto">
          <a:xfrm flipV="1">
            <a:off x="6715125" y="2181225"/>
            <a:ext cx="1905000" cy="533400"/>
          </a:xfrm>
          <a:prstGeom prst="line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1E01FF5-3E7B-3B48-8606-3E804EFD2030}"/>
              </a:ext>
            </a:extLst>
          </p:cNvPr>
          <p:cNvCxnSpPr/>
          <p:nvPr/>
        </p:nvCxnSpPr>
        <p:spPr bwMode="auto">
          <a:xfrm>
            <a:off x="6943725" y="2105025"/>
            <a:ext cx="1676400" cy="762000"/>
          </a:xfrm>
          <a:prstGeom prst="line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41645969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9F326F-8E6F-6744-9D4C-791ACE013A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238" y="301626"/>
            <a:ext cx="9067800" cy="1041400"/>
          </a:xfrm>
        </p:spPr>
        <p:txBody>
          <a:bodyPr/>
          <a:lstStyle/>
          <a:p>
            <a:r>
              <a:rPr lang="en-US" dirty="0"/>
              <a:t>Dopamine is a Nasty Critic!</a:t>
            </a:r>
          </a:p>
        </p:txBody>
      </p:sp>
      <p:pic>
        <p:nvPicPr>
          <p:cNvPr id="18434" name="Picture 2" descr="9 Ways to Boost Dopamine, the &quot;Feel-Good Hormone&quot; - WomenWorking">
            <a:extLst>
              <a:ext uri="{FF2B5EF4-FFF2-40B4-BE49-F238E27FC236}">
                <a16:creationId xmlns:a16="http://schemas.microsoft.com/office/drawing/2014/main" id="{7DF13F79-31D7-8D49-9C30-BFC8E2DD12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76525" y="3324225"/>
            <a:ext cx="7248525" cy="4066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26" name="Picture 2" descr="The Grinch review: Benedict Cumberbatch voices the character in a fun new  version - Vox">
            <a:extLst>
              <a:ext uri="{FF2B5EF4-FFF2-40B4-BE49-F238E27FC236}">
                <a16:creationId xmlns:a16="http://schemas.microsoft.com/office/drawing/2014/main" id="{CBF16B48-2448-594F-B290-88266882CD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52889" y="4371587"/>
            <a:ext cx="1209245" cy="1209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28" name="Picture 4" descr="The Critic (TV Series 1994–2001) - IMDb">
            <a:extLst>
              <a:ext uri="{FF2B5EF4-FFF2-40B4-BE49-F238E27FC236}">
                <a16:creationId xmlns:a16="http://schemas.microsoft.com/office/drawing/2014/main" id="{EB627233-6B17-BC45-B334-C724EC4EB2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23297" y="1343026"/>
            <a:ext cx="3657600" cy="5580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6D95D4C-0849-8E4D-85EA-FD391DF3123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71673" y="1381476"/>
            <a:ext cx="3431577" cy="194274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FB71D33-019A-F74B-ABB9-68A752392EF0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38924" y="1343026"/>
            <a:ext cx="3363723" cy="1992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5563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3" y="301625"/>
            <a:ext cx="9067799" cy="874818"/>
          </a:xfrm>
        </p:spPr>
        <p:txBody>
          <a:bodyPr/>
          <a:lstStyle/>
          <a:p>
            <a:r>
              <a:rPr lang="en-US" dirty="0"/>
              <a:t>Reinforcement Learning: Dopamine</a:t>
            </a:r>
          </a:p>
        </p:txBody>
      </p:sp>
      <p:pic>
        <p:nvPicPr>
          <p:cNvPr id="5" name="Content Placeholder 4" descr="fig_schultz97_vta_td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04" r="-879"/>
          <a:stretch/>
        </p:blipFill>
        <p:spPr>
          <a:xfrm>
            <a:off x="587851" y="1347272"/>
            <a:ext cx="3779044" cy="5938426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114925" y="1419225"/>
            <a:ext cx="4191000" cy="25268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CS = Tone</a:t>
            </a:r>
          </a:p>
          <a:p>
            <a:r>
              <a:rPr lang="en-US" sz="2800" dirty="0"/>
              <a:t> </a:t>
            </a:r>
          </a:p>
          <a:p>
            <a:r>
              <a:rPr lang="en-US" sz="2800" dirty="0"/>
              <a:t>R = Juice drop</a:t>
            </a:r>
          </a:p>
          <a:p>
            <a:endParaRPr lang="en-US" sz="2800" dirty="0"/>
          </a:p>
          <a:p>
            <a:r>
              <a:rPr lang="en-US" sz="2800" dirty="0"/>
              <a:t>Classical conditioning happens in </a:t>
            </a:r>
            <a:r>
              <a:rPr lang="en-US" sz="2800" b="1" dirty="0"/>
              <a:t>dopamine</a:t>
            </a:r>
          </a:p>
        </p:txBody>
      </p:sp>
    </p:spTree>
    <p:extLst>
      <p:ext uri="{BB962C8B-B14F-4D97-AF65-F5344CB8AC3E}">
        <p14:creationId xmlns:p14="http://schemas.microsoft.com/office/powerpoint/2010/main" val="7866233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&lt;- Motivation &lt;- Emotion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Learning is the most important feature of the human brain: we learn almost </a:t>
            </a:r>
            <a:r>
              <a:rPr lang="en-US" i="1" dirty="0"/>
              <a:t>everything</a:t>
            </a:r>
            <a:r>
              <a:rPr lang="en-US" dirty="0"/>
              <a:t>!</a:t>
            </a:r>
          </a:p>
          <a:p>
            <a:pPr lvl="1"/>
            <a:r>
              <a:rPr lang="en-US" dirty="0"/>
              <a:t>Happens in </a:t>
            </a:r>
            <a:r>
              <a:rPr lang="en-US" b="1" dirty="0"/>
              <a:t>synapses</a:t>
            </a:r>
            <a:r>
              <a:rPr lang="en-US" dirty="0"/>
              <a:t> everywhere</a:t>
            </a:r>
          </a:p>
          <a:p>
            <a:pPr lvl="1"/>
            <a:r>
              <a:rPr lang="en-US" dirty="0"/>
              <a:t>Powers current deep AI models</a:t>
            </a:r>
          </a:p>
          <a:p>
            <a:r>
              <a:rPr lang="en-US" dirty="0"/>
              <a:t>Motivation drives what we learn</a:t>
            </a:r>
          </a:p>
          <a:p>
            <a:pPr lvl="1"/>
            <a:r>
              <a:rPr lang="en-US" dirty="0"/>
              <a:t>Intrinsic motivation most powerful: goals!</a:t>
            </a:r>
          </a:p>
          <a:p>
            <a:r>
              <a:rPr lang="en-US" dirty="0"/>
              <a:t>Emotion drives Motivation, Learning</a:t>
            </a:r>
          </a:p>
          <a:p>
            <a:pPr lvl="1"/>
            <a:r>
              <a:rPr lang="en-US" dirty="0"/>
              <a:t>Dopamine drives learning in basal ganglia</a:t>
            </a:r>
          </a:p>
          <a:p>
            <a:pPr lvl="1"/>
            <a:r>
              <a:rPr lang="en-US" dirty="0"/>
              <a:t>Classical / Instrumental conditioning</a:t>
            </a:r>
          </a:p>
        </p:txBody>
      </p:sp>
    </p:spTree>
    <p:extLst>
      <p:ext uri="{BB962C8B-B14F-4D97-AF65-F5344CB8AC3E}">
        <p14:creationId xmlns:p14="http://schemas.microsoft.com/office/powerpoint/2010/main" val="34714453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Dopamine Lessons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Dopamine = Outcome – Expectation</a:t>
            </a:r>
          </a:p>
          <a:p>
            <a:endParaRPr lang="en-US" dirty="0"/>
          </a:p>
          <a:p>
            <a:r>
              <a:rPr lang="en-US" dirty="0"/>
              <a:t>Should you just always have low expectations, so even low outcomes seem good??</a:t>
            </a:r>
          </a:p>
          <a:p>
            <a:endParaRPr lang="en-US" dirty="0"/>
          </a:p>
          <a:p>
            <a:r>
              <a:rPr lang="en-US" dirty="0"/>
              <a:t>I try hard to avoid hearing </a:t>
            </a:r>
            <a:r>
              <a:rPr lang="en-US" i="1" dirty="0"/>
              <a:t>anything</a:t>
            </a:r>
            <a:r>
              <a:rPr lang="en-US" dirty="0"/>
              <a:t> about movies</a:t>
            </a:r>
          </a:p>
        </p:txBody>
      </p:sp>
    </p:spTree>
    <p:extLst>
      <p:ext uri="{BB962C8B-B14F-4D97-AF65-F5344CB8AC3E}">
        <p14:creationId xmlns:p14="http://schemas.microsoft.com/office/powerpoint/2010/main" val="22762547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Partial Reinforcement!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7828" indent="0">
              <a:buNone/>
            </a:pPr>
            <a:r>
              <a:rPr lang="en-US" dirty="0"/>
              <a:t>Keeping your dopamine in the zone..</a:t>
            </a:r>
          </a:p>
          <a:p>
            <a:pPr marL="107828" indent="0">
              <a:buNone/>
            </a:pPr>
            <a:endParaRPr lang="en-US" dirty="0"/>
          </a:p>
          <a:p>
            <a:pPr marL="107828" indent="0">
              <a:buNone/>
            </a:pPr>
            <a:r>
              <a:rPr lang="en-US" dirty="0"/>
              <a:t>Dopamine learns</a:t>
            </a:r>
          </a:p>
          <a:p>
            <a:pPr marL="107828" indent="0">
              <a:buNone/>
            </a:pPr>
            <a:r>
              <a:rPr lang="en-US" dirty="0"/>
              <a:t>to expect anything</a:t>
            </a:r>
          </a:p>
          <a:p>
            <a:pPr marL="107828" indent="0">
              <a:buNone/>
            </a:pPr>
            <a:r>
              <a:rPr lang="en-US" dirty="0"/>
              <a:t>reliable and “cancels”</a:t>
            </a:r>
          </a:p>
          <a:p>
            <a:pPr marL="107828" indent="0">
              <a:buNone/>
            </a:pPr>
            <a:r>
              <a:rPr lang="en-US" dirty="0"/>
              <a:t>it out</a:t>
            </a:r>
          </a:p>
          <a:p>
            <a:pPr marL="107828" indent="0">
              <a:buNone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7725" y="2790825"/>
            <a:ext cx="4542127" cy="3533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7500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Acquisition &amp; Extinction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7828" indent="0">
              <a:buNone/>
            </a:pPr>
            <a:r>
              <a:rPr lang="en-US" b="1" dirty="0"/>
              <a:t>Acquisition</a:t>
            </a:r>
            <a:r>
              <a:rPr lang="en-US" dirty="0"/>
              <a:t>: initial learning of CS -&gt; US </a:t>
            </a:r>
            <a:r>
              <a:rPr lang="en-US" dirty="0" err="1"/>
              <a:t>Assoc</a:t>
            </a:r>
            <a:endParaRPr lang="en-US" dirty="0"/>
          </a:p>
          <a:p>
            <a:pPr lvl="1"/>
            <a:r>
              <a:rPr lang="en-US" b="1" dirty="0"/>
              <a:t>Second order</a:t>
            </a:r>
            <a:r>
              <a:rPr lang="en-US" dirty="0"/>
              <a:t>: CS1 -&gt; CS2 -&gt; US</a:t>
            </a:r>
          </a:p>
          <a:p>
            <a:pPr marL="107828" indent="0">
              <a:buNone/>
            </a:pPr>
            <a:endParaRPr lang="en-US" b="1" dirty="0"/>
          </a:p>
          <a:p>
            <a:pPr marL="107828" indent="0">
              <a:buNone/>
            </a:pPr>
            <a:r>
              <a:rPr lang="en-US" b="1" dirty="0"/>
              <a:t>Extinction</a:t>
            </a:r>
            <a:r>
              <a:rPr lang="en-US" dirty="0"/>
              <a:t>: learning that CS !-&gt; US anymore</a:t>
            </a:r>
          </a:p>
          <a:p>
            <a:pPr lvl="1"/>
            <a:r>
              <a:rPr lang="en-US" dirty="0"/>
              <a:t>This is NEW learning, not UN-learning!</a:t>
            </a:r>
          </a:p>
          <a:p>
            <a:pPr lvl="1"/>
            <a:r>
              <a:rPr lang="en-US" b="1" dirty="0"/>
              <a:t>Context-specific exceptions</a:t>
            </a:r>
            <a:r>
              <a:rPr lang="en-US" dirty="0"/>
              <a:t> to prior learning</a:t>
            </a:r>
          </a:p>
          <a:p>
            <a:pPr lvl="1"/>
            <a:r>
              <a:rPr lang="en-US" b="1" dirty="0"/>
              <a:t>Spontaneous recovery </a:t>
            </a:r>
            <a:r>
              <a:rPr lang="en-US" dirty="0"/>
              <a:t>of extinguished learning</a:t>
            </a:r>
          </a:p>
          <a:p>
            <a:pPr lvl="1"/>
            <a:r>
              <a:rPr lang="en-US" b="1" dirty="0"/>
              <a:t>Renewal:</a:t>
            </a:r>
            <a:r>
              <a:rPr lang="en-US" dirty="0"/>
              <a:t> Learn in A, extinguish in B, A -&gt; renewed</a:t>
            </a:r>
          </a:p>
          <a:p>
            <a:pPr lvl="1"/>
            <a:r>
              <a:rPr lang="en-US" b="1" dirty="0"/>
              <a:t>Reinstatement</a:t>
            </a:r>
            <a:r>
              <a:rPr lang="en-US" dirty="0"/>
              <a:t>: expose to US, CS -&gt; US </a:t>
            </a:r>
            <a:r>
              <a:rPr lang="en-US" dirty="0" err="1"/>
              <a:t>reinst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917215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51" y="301626"/>
            <a:ext cx="9067799" cy="965200"/>
          </a:xfrm>
        </p:spPr>
        <p:txBody>
          <a:bodyPr/>
          <a:lstStyle/>
          <a:p>
            <a:r>
              <a:rPr lang="en-US" dirty="0"/>
              <a:t>Biology of Classical Conditioning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6096" y="1800225"/>
            <a:ext cx="7082107" cy="4985100"/>
          </a:xfrm>
        </p:spPr>
      </p:pic>
    </p:spTree>
    <p:extLst>
      <p:ext uri="{BB962C8B-B14F-4D97-AF65-F5344CB8AC3E}">
        <p14:creationId xmlns:p14="http://schemas.microsoft.com/office/powerpoint/2010/main" val="18556872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Limits of Classical Conditioning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7828" indent="0">
              <a:buNone/>
            </a:pPr>
            <a:r>
              <a:rPr lang="en-US" b="1" dirty="0"/>
              <a:t>Biological Preparedness</a:t>
            </a:r>
            <a:r>
              <a:rPr lang="en-US" dirty="0"/>
              <a:t>: built-in pathways for CS’s and US’s</a:t>
            </a:r>
          </a:p>
          <a:p>
            <a:pPr lvl="1"/>
            <a:r>
              <a:rPr lang="en-US" dirty="0"/>
              <a:t>Food can cause nausea, lights / tones shock, but not the other way around!</a:t>
            </a:r>
          </a:p>
          <a:p>
            <a:pPr marL="107828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55978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Operant / Instrumental Conditioning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7828" indent="0">
              <a:buNone/>
            </a:pPr>
            <a:r>
              <a:rPr lang="en-US" dirty="0"/>
              <a:t>Thorndike’s </a:t>
            </a:r>
            <a:r>
              <a:rPr lang="en-US" b="1" dirty="0"/>
              <a:t>Law of Effect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Actions -&gt; Good stuff are “stamped in”</a:t>
            </a:r>
          </a:p>
          <a:p>
            <a:pPr lvl="1"/>
            <a:r>
              <a:rPr lang="en-US" dirty="0"/>
              <a:t>Actions -&gt; Bad stuff are “stamped out”</a:t>
            </a:r>
          </a:p>
          <a:p>
            <a:pPr marL="107828" indent="0">
              <a:buNone/>
            </a:pPr>
            <a:endParaRPr lang="en-US" dirty="0"/>
          </a:p>
          <a:p>
            <a:pPr marL="107828" indent="0">
              <a:buNone/>
            </a:pPr>
            <a:r>
              <a:rPr lang="en-US" dirty="0"/>
              <a:t>Dopamine = Good (bursts) vs. Bad (dips/pauses) drives learning in Basal Ganglia in accord with Law of Effect!</a:t>
            </a:r>
          </a:p>
        </p:txBody>
      </p:sp>
    </p:spTree>
    <p:extLst>
      <p:ext uri="{BB962C8B-B14F-4D97-AF65-F5344CB8AC3E}">
        <p14:creationId xmlns:p14="http://schemas.microsoft.com/office/powerpoint/2010/main" val="8259908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Basal Ganglia and Action Selection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/>
          <a:srcRect t="-20275" b="-20275"/>
          <a:stretch>
            <a:fillRect/>
          </a:stretch>
        </p:blipFill>
        <p:spPr/>
      </p:pic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5247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Release from Inhibition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l="-7616" r="-7616"/>
          <a:stretch>
            <a:fillRect/>
          </a:stretch>
        </p:blipFill>
        <p:spPr/>
      </p:pic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0858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Basal Ganglia Operant Learning</a:t>
            </a:r>
            <a:br>
              <a:rPr lang="en-US" dirty="0"/>
            </a:br>
            <a:r>
              <a:rPr lang="en-US" sz="2000" dirty="0"/>
              <a:t>(Frank, 2005…; O’Reilly &amp; Frank 2006)	</a:t>
            </a:r>
          </a:p>
        </p:txBody>
      </p:sp>
      <p:pic>
        <p:nvPicPr>
          <p:cNvPr id="5" name="Content Placeholder 4" descr="fig_bg_frontal_da_burst_dip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3242" y="1680633"/>
            <a:ext cx="9067799" cy="368369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90525" y="5534025"/>
            <a:ext cx="9296400" cy="1610171"/>
          </a:xfrm>
          <a:prstGeom prst="rect">
            <a:avLst/>
          </a:prstGeom>
          <a:noFill/>
        </p:spPr>
        <p:txBody>
          <a:bodyPr wrap="square" lIns="100772" tIns="50387" rIns="100772" bIns="50387" rtlCol="0">
            <a:spAutoFit/>
          </a:bodyPr>
          <a:lstStyle/>
          <a:p>
            <a:r>
              <a:rPr lang="en-US" sz="2600" dirty="0"/>
              <a:t>Dopamine burst = do more of what you just did (Law of Effect)</a:t>
            </a:r>
          </a:p>
          <a:p>
            <a:r>
              <a:rPr lang="en-US" sz="2600" dirty="0"/>
              <a:t>Dopamine dip = do less of what you just did (bad outcome!)</a:t>
            </a:r>
          </a:p>
          <a:p>
            <a:endParaRPr lang="en-US" sz="2600" dirty="0"/>
          </a:p>
          <a:p>
            <a:r>
              <a:rPr lang="en-US" sz="2600" dirty="0"/>
              <a:t>-&gt; Classical conditioning drives operant conditioning!!</a:t>
            </a:r>
          </a:p>
        </p:txBody>
      </p:sp>
    </p:spTree>
    <p:extLst>
      <p:ext uri="{BB962C8B-B14F-4D97-AF65-F5344CB8AC3E}">
        <p14:creationId xmlns:p14="http://schemas.microsoft.com/office/powerpoint/2010/main" val="8108466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Operant Tricks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7828" indent="0">
              <a:buNone/>
            </a:pPr>
            <a:r>
              <a:rPr lang="en-US" b="1" dirty="0"/>
              <a:t>Secondary </a:t>
            </a:r>
            <a:r>
              <a:rPr lang="en-US" b="1" dirty="0" err="1"/>
              <a:t>Reinforcer</a:t>
            </a:r>
            <a:r>
              <a:rPr lang="en-US" b="1" dirty="0"/>
              <a:t> </a:t>
            </a:r>
            <a:r>
              <a:rPr lang="en-US" dirty="0"/>
              <a:t>(e.g., $$): something </a:t>
            </a:r>
            <a:r>
              <a:rPr lang="en-US" i="1" dirty="0"/>
              <a:t>associated</a:t>
            </a:r>
            <a:r>
              <a:rPr lang="en-US" dirty="0"/>
              <a:t> with actual </a:t>
            </a:r>
            <a:r>
              <a:rPr lang="en-US" b="1" dirty="0"/>
              <a:t>Primary </a:t>
            </a:r>
            <a:r>
              <a:rPr lang="en-US" b="1" dirty="0" err="1"/>
              <a:t>Reinforcer</a:t>
            </a:r>
            <a:endParaRPr lang="en-US" b="1" dirty="0"/>
          </a:p>
          <a:p>
            <a:pPr marL="107828" indent="0">
              <a:buNone/>
            </a:pPr>
            <a:endParaRPr lang="en-US" dirty="0"/>
          </a:p>
          <a:p>
            <a:pPr marL="107828" indent="0">
              <a:buNone/>
            </a:pPr>
            <a:r>
              <a:rPr lang="en-US" b="1" dirty="0"/>
              <a:t>Shaping</a:t>
            </a:r>
            <a:r>
              <a:rPr lang="en-US" dirty="0"/>
              <a:t> (by successive approximation) – it’s</a:t>
            </a:r>
          </a:p>
          <a:p>
            <a:pPr marL="107828" indent="0">
              <a:buNone/>
            </a:pPr>
            <a:r>
              <a:rPr lang="en-US" dirty="0"/>
              <a:t>how you get here: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1525" y="4086225"/>
            <a:ext cx="4719419" cy="264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828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Synapses Change Strength</a:t>
            </a:r>
            <a:br>
              <a:rPr lang="en-US" dirty="0"/>
            </a:br>
            <a:r>
              <a:rPr lang="en-US" sz="3100" dirty="0"/>
              <a:t>(in response to patterns of activity)</a:t>
            </a:r>
          </a:p>
        </p:txBody>
      </p:sp>
      <p:pic>
        <p:nvPicPr>
          <p:cNvPr id="5" name="Content Placeholder 4" descr="fig_ltp_data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208" r="-25208"/>
          <a:stretch>
            <a:fillRect/>
          </a:stretch>
        </p:blipFill>
        <p:spPr/>
      </p:pic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3974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51" y="301626"/>
            <a:ext cx="9067799" cy="660400"/>
          </a:xfrm>
        </p:spPr>
        <p:txBody>
          <a:bodyPr/>
          <a:lstStyle/>
          <a:p>
            <a:r>
              <a:rPr lang="en-US" dirty="0"/>
              <a:t>Imitation Learning, Mirror Neurons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5325" y="5457824"/>
            <a:ext cx="9067799" cy="1752601"/>
          </a:xfrm>
        </p:spPr>
        <p:txBody>
          <a:bodyPr/>
          <a:lstStyle/>
          <a:p>
            <a:pPr marL="107828" indent="0">
              <a:buNone/>
            </a:pPr>
            <a:r>
              <a:rPr lang="en-US" dirty="0"/>
              <a:t>Innate, animal imitation </a:t>
            </a:r>
            <a:r>
              <a:rPr lang="en-US" i="1" dirty="0"/>
              <a:t>very limited</a:t>
            </a:r>
            <a:endParaRPr lang="en-US" dirty="0"/>
          </a:p>
          <a:p>
            <a:pPr marL="107828" indent="0">
              <a:buNone/>
            </a:pPr>
            <a:r>
              <a:rPr lang="en-US" dirty="0"/>
              <a:t>Does this mean when we watch violent media, we act more violent??</a:t>
            </a:r>
          </a:p>
        </p:txBody>
      </p:sp>
      <p:pic>
        <p:nvPicPr>
          <p:cNvPr id="2050" name="Picture 2" descr="Mirror neurons and their clinical relevance | Nature Reviews Neurology">
            <a:extLst>
              <a:ext uri="{FF2B5EF4-FFF2-40B4-BE49-F238E27FC236}">
                <a16:creationId xmlns:a16="http://schemas.microsoft.com/office/drawing/2014/main" id="{9467C9D3-84F0-1B45-B2E8-4CB58FEE59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9662" y="1038225"/>
            <a:ext cx="6758125" cy="4312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31540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7828" indent="0">
              <a:buNone/>
            </a:pPr>
            <a:r>
              <a:rPr lang="en-US" dirty="0"/>
              <a:t>Behaviorism is all about </a:t>
            </a:r>
            <a:r>
              <a:rPr lang="en-US" b="1" dirty="0"/>
              <a:t>external</a:t>
            </a:r>
            <a:r>
              <a:rPr lang="en-US" dirty="0"/>
              <a:t> motivation</a:t>
            </a:r>
          </a:p>
          <a:p>
            <a:pPr lvl="1"/>
            <a:r>
              <a:rPr lang="en-US" dirty="0"/>
              <a:t>Reward / punishment</a:t>
            </a:r>
          </a:p>
          <a:p>
            <a:pPr lvl="1"/>
            <a:endParaRPr lang="en-US" dirty="0"/>
          </a:p>
          <a:p>
            <a:pPr marL="107828" indent="0">
              <a:buNone/>
            </a:pPr>
            <a:r>
              <a:rPr lang="en-US" dirty="0"/>
              <a:t>People are all about </a:t>
            </a:r>
            <a:r>
              <a:rPr lang="en-US" b="1" dirty="0"/>
              <a:t>internal</a:t>
            </a:r>
            <a:r>
              <a:rPr lang="en-US" dirty="0"/>
              <a:t> motivation: goals!</a:t>
            </a:r>
          </a:p>
        </p:txBody>
      </p:sp>
    </p:spTree>
    <p:extLst>
      <p:ext uri="{BB962C8B-B14F-4D97-AF65-F5344CB8AC3E}">
        <p14:creationId xmlns:p14="http://schemas.microsoft.com/office/powerpoint/2010/main" val="3008786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Behaviorist Motivations:</a:t>
            </a:r>
            <a:br>
              <a:rPr lang="en-US" dirty="0"/>
            </a:br>
            <a:r>
              <a:rPr lang="en-US" dirty="0"/>
              <a:t>Get rewards, avoid punishments..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9952" y="2064088"/>
            <a:ext cx="2121977" cy="1799508"/>
          </a:xfrm>
        </p:spPr>
      </p:pic>
      <p:pic>
        <p:nvPicPr>
          <p:cNvPr id="6" name="Picture 5" descr="fig_skinner_box_baby.jp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87237" y="1873809"/>
            <a:ext cx="3566201" cy="3439804"/>
          </a:xfrm>
          <a:prstGeom prst="rect">
            <a:avLst/>
          </a:prstGeom>
        </p:spPr>
      </p:pic>
      <p:pic>
        <p:nvPicPr>
          <p:cNvPr id="7" name="Picture 6" descr="fig_schultz97_vta_td.pn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7960" y="1757905"/>
            <a:ext cx="2841522" cy="45493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409299" y="3911820"/>
            <a:ext cx="1718186" cy="613457"/>
          </a:xfrm>
          <a:prstGeom prst="rect">
            <a:avLst/>
          </a:prstGeom>
          <a:noFill/>
        </p:spPr>
        <p:txBody>
          <a:bodyPr wrap="square" lIns="100794" tIns="50397" rIns="100794" bIns="50397" rtlCol="0">
            <a:spAutoFit/>
          </a:bodyPr>
          <a:lstStyle/>
          <a:p>
            <a:r>
              <a:rPr lang="en-US" sz="3500" kern="0" dirty="0">
                <a:latin typeface="Arial"/>
                <a:ea typeface="ＭＳ Ｐゴシック" pitchFamily="-109" charset="-128"/>
              </a:rPr>
              <a:t>Pavlov </a:t>
            </a:r>
            <a:endParaRPr lang="en-US" sz="3500" dirty="0"/>
          </a:p>
        </p:txBody>
      </p:sp>
      <p:sp>
        <p:nvSpPr>
          <p:cNvPr id="9" name="TextBox 8"/>
          <p:cNvSpPr txBox="1"/>
          <p:nvPr/>
        </p:nvSpPr>
        <p:spPr>
          <a:xfrm>
            <a:off x="3909356" y="5360641"/>
            <a:ext cx="1718186" cy="613457"/>
          </a:xfrm>
          <a:prstGeom prst="rect">
            <a:avLst/>
          </a:prstGeom>
          <a:noFill/>
        </p:spPr>
        <p:txBody>
          <a:bodyPr wrap="square" lIns="100794" tIns="50397" rIns="100794" bIns="50397" rtlCol="0">
            <a:spAutoFit/>
          </a:bodyPr>
          <a:lstStyle/>
          <a:p>
            <a:r>
              <a:rPr lang="en-US" sz="3500" kern="0" dirty="0">
                <a:solidFill>
                  <a:srgbClr val="000000"/>
                </a:solidFill>
                <a:latin typeface="Arial"/>
                <a:ea typeface="ＭＳ Ｐゴシック" pitchFamily="-109" charset="-128"/>
              </a:rPr>
              <a:t>Skinner</a:t>
            </a:r>
            <a:endParaRPr lang="en-US" sz="3500" dirty="0">
              <a:solidFill>
                <a:srgbClr val="00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467330" y="6326523"/>
            <a:ext cx="2297349" cy="613457"/>
          </a:xfrm>
          <a:prstGeom prst="rect">
            <a:avLst/>
          </a:prstGeom>
          <a:noFill/>
        </p:spPr>
        <p:txBody>
          <a:bodyPr wrap="square" lIns="100794" tIns="50397" rIns="100794" bIns="50397" rtlCol="0">
            <a:spAutoFit/>
          </a:bodyPr>
          <a:lstStyle/>
          <a:p>
            <a:r>
              <a:rPr lang="en-US" sz="3500" kern="0" dirty="0">
                <a:solidFill>
                  <a:srgbClr val="000000"/>
                </a:solidFill>
                <a:latin typeface="Arial"/>
                <a:ea typeface="ＭＳ Ｐゴシック" pitchFamily="-109" charset="-128"/>
              </a:rPr>
              <a:t>Dopamine</a:t>
            </a:r>
            <a:endParaRPr lang="en-US" sz="3500" dirty="0">
              <a:solidFill>
                <a:srgbClr val="00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2413E5-1593-9647-8CE7-916F67629A5E}"/>
              </a:ext>
            </a:extLst>
          </p:cNvPr>
          <p:cNvSpPr txBox="1"/>
          <p:nvPr/>
        </p:nvSpPr>
        <p:spPr>
          <a:xfrm>
            <a:off x="492002" y="5974098"/>
            <a:ext cx="3240066" cy="555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All </a:t>
            </a:r>
            <a:r>
              <a:rPr lang="en-US" sz="3200" b="1" i="1" dirty="0"/>
              <a:t>extrinsic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17856320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7737" indent="0">
              <a:buNone/>
            </a:pPr>
            <a:r>
              <a:rPr lang="en-US" b="1" dirty="0"/>
              <a:t>Drive</a:t>
            </a:r>
            <a:r>
              <a:rPr lang="en-US" dirty="0"/>
              <a:t>: desire to reduce unpleasant state from </a:t>
            </a:r>
            <a:r>
              <a:rPr lang="en-US" b="1" dirty="0"/>
              <a:t>need</a:t>
            </a:r>
            <a:r>
              <a:rPr lang="en-US" dirty="0"/>
              <a:t> (</a:t>
            </a:r>
            <a:r>
              <a:rPr lang="en-US" b="1" dirty="0"/>
              <a:t>drive reduction theory</a:t>
            </a:r>
            <a:r>
              <a:rPr lang="en-US" dirty="0"/>
              <a:t>: Hull, 1943)</a:t>
            </a:r>
          </a:p>
          <a:p>
            <a:pPr marL="107737" indent="0">
              <a:buNone/>
            </a:pPr>
            <a:r>
              <a:rPr lang="en-US" b="1" dirty="0"/>
              <a:t>Homeostasis</a:t>
            </a:r>
            <a:r>
              <a:rPr lang="en-US" dirty="0"/>
              <a:t>: maintain target levels of blood sugar, water, etc.  Drive = restore target level.</a:t>
            </a:r>
          </a:p>
          <a:p>
            <a:pPr marL="107737" indent="0">
              <a:buNone/>
            </a:pPr>
            <a:r>
              <a:rPr lang="en-US" dirty="0"/>
              <a:t>Maintain </a:t>
            </a:r>
            <a:r>
              <a:rPr lang="en-US" b="1" dirty="0"/>
              <a:t>optimal arousal leve</a:t>
            </a:r>
            <a:r>
              <a:rPr lang="en-US" dirty="0"/>
              <a:t>l?  Not everything is a drive..</a:t>
            </a:r>
          </a:p>
        </p:txBody>
      </p:sp>
      <p:sp>
        <p:nvSpPr>
          <p:cNvPr id="4" name="Rectangle 3"/>
          <p:cNvSpPr/>
          <p:nvPr/>
        </p:nvSpPr>
        <p:spPr bwMode="auto">
          <a:xfrm>
            <a:off x="619125" y="5076825"/>
            <a:ext cx="2438400" cy="1524000"/>
          </a:xfrm>
          <a:prstGeom prst="rect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-111" charset="2"/>
              <a:buNone/>
              <a:tabLst/>
            </a:pPr>
            <a:r>
              <a:rPr kumimoji="0" lang="en-US" sz="2800" b="0" i="0" u="none" strike="noStrike" cap="none" normalizeH="0" baseline="0" dirty="0">
                <a:ln>
                  <a:noFill/>
                </a:ln>
                <a:effectLst/>
                <a:latin typeface="Arial" pitchFamily="-111" charset="0"/>
              </a:rPr>
              <a:t>Need</a:t>
            </a:r>
          </a:p>
          <a:p>
            <a:pPr marL="0" marR="0" indent="0" algn="ctr" defTabSz="457200" rtl="0" eaLnBrk="1" fontAlgn="base" latinLnBrk="0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-111" charset="2"/>
              <a:buNone/>
              <a:tabLst/>
            </a:pPr>
            <a:r>
              <a:rPr kumimoji="0" lang="en-US" sz="2800" b="0" i="0" u="none" strike="noStrike" cap="none" normalizeH="0" baseline="0" dirty="0">
                <a:ln>
                  <a:noFill/>
                </a:ln>
                <a:effectLst/>
                <a:latin typeface="Arial" pitchFamily="-111" charset="0"/>
              </a:rPr>
              <a:t>(food, water..)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3819525" y="5076825"/>
            <a:ext cx="2438400" cy="1524000"/>
          </a:xfrm>
          <a:prstGeom prst="rect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-111" charset="2"/>
              <a:buNone/>
              <a:tabLst/>
            </a:pPr>
            <a:r>
              <a:rPr kumimoji="0" lang="en-US" sz="2800" b="0" i="0" u="none" strike="noStrike" cap="none" normalizeH="0" baseline="0" dirty="0">
                <a:ln>
                  <a:noFill/>
                </a:ln>
                <a:effectLst/>
              </a:rPr>
              <a:t>Drive</a:t>
            </a:r>
          </a:p>
          <a:p>
            <a:pPr marL="0" marR="0" indent="0" algn="ctr" defTabSz="457200" rtl="0" eaLnBrk="1" fontAlgn="base" latinLnBrk="0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-111" charset="2"/>
              <a:buNone/>
              <a:tabLst/>
            </a:pPr>
            <a:r>
              <a:rPr lang="en-US" sz="2800" dirty="0"/>
              <a:t>(hunger, thirst)</a:t>
            </a:r>
            <a:endParaRPr kumimoji="0" lang="en-US" sz="2800" b="0" i="0" u="none" strike="noStrike" cap="none" normalizeH="0" baseline="0" dirty="0">
              <a:ln>
                <a:noFill/>
              </a:ln>
              <a:effectLst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7019925" y="5076825"/>
            <a:ext cx="2743200" cy="1524000"/>
          </a:xfrm>
          <a:prstGeom prst="rect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-111" charset="2"/>
              <a:buNone/>
              <a:tabLst/>
            </a:pPr>
            <a:r>
              <a:rPr kumimoji="0" lang="en-US" sz="2800" b="0" i="0" u="none" strike="noStrike" cap="none" normalizeH="0" baseline="0" dirty="0">
                <a:ln>
                  <a:noFill/>
                </a:ln>
                <a:effectLst/>
              </a:rPr>
              <a:t>Drive-reducing</a:t>
            </a:r>
            <a:r>
              <a:rPr kumimoji="0" lang="en-US" sz="2800" b="0" i="0" u="none" strike="noStrike" cap="none" normalizeH="0" dirty="0">
                <a:ln>
                  <a:noFill/>
                </a:ln>
                <a:effectLst/>
              </a:rPr>
              <a:t> behaviors</a:t>
            </a:r>
          </a:p>
          <a:p>
            <a:pPr marL="0" marR="0" indent="0" algn="ctr" defTabSz="457200" rtl="0" eaLnBrk="1" fontAlgn="base" latinLnBrk="0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-111" charset="2"/>
              <a:buNone/>
              <a:tabLst/>
            </a:pPr>
            <a:r>
              <a:rPr lang="en-US" sz="2800" baseline="0" dirty="0"/>
              <a:t>(eat,</a:t>
            </a:r>
            <a:r>
              <a:rPr lang="en-US" sz="2800" dirty="0"/>
              <a:t> drink)</a:t>
            </a:r>
            <a:endParaRPr kumimoji="0" lang="en-US" sz="2800" b="0" i="0" u="none" strike="noStrike" cap="none" normalizeH="0" baseline="0" dirty="0">
              <a:ln>
                <a:noFill/>
              </a:ln>
              <a:effectLst/>
            </a:endParaRPr>
          </a:p>
        </p:txBody>
      </p:sp>
      <p:sp>
        <p:nvSpPr>
          <p:cNvPr id="7" name="Right Arrow 6"/>
          <p:cNvSpPr/>
          <p:nvPr/>
        </p:nvSpPr>
        <p:spPr bwMode="auto">
          <a:xfrm>
            <a:off x="3057525" y="5457825"/>
            <a:ext cx="762000" cy="685800"/>
          </a:xfrm>
          <a:prstGeom prst="rightArrow">
            <a:avLst/>
          </a:prstGeom>
          <a:solidFill>
            <a:srgbClr val="3333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-111" charset="2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effectLst/>
              <a:latin typeface="Arial" pitchFamily="-111" charset="0"/>
            </a:endParaRPr>
          </a:p>
        </p:txBody>
      </p:sp>
      <p:sp>
        <p:nvSpPr>
          <p:cNvPr id="8" name="Right Arrow 7"/>
          <p:cNvSpPr/>
          <p:nvPr/>
        </p:nvSpPr>
        <p:spPr bwMode="auto">
          <a:xfrm>
            <a:off x="6257925" y="5457825"/>
            <a:ext cx="762000" cy="685800"/>
          </a:xfrm>
          <a:prstGeom prst="rightArrow">
            <a:avLst/>
          </a:prstGeom>
          <a:solidFill>
            <a:srgbClr val="3333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-111" charset="2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effectLst/>
              <a:latin typeface="Arial" pitchFamily="-11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56380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59" y="301626"/>
            <a:ext cx="9067799" cy="1041400"/>
          </a:xfrm>
        </p:spPr>
        <p:txBody>
          <a:bodyPr/>
          <a:lstStyle/>
          <a:p>
            <a:r>
              <a:rPr lang="en-US" dirty="0"/>
              <a:t>Basic Drives: Hypothalamus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227" r="473"/>
          <a:stretch/>
        </p:blipFill>
        <p:spPr>
          <a:xfrm>
            <a:off x="900099" y="1495425"/>
            <a:ext cx="8257523" cy="5562600"/>
          </a:xfrm>
        </p:spPr>
      </p:pic>
    </p:spTree>
    <p:extLst>
      <p:ext uri="{BB962C8B-B14F-4D97-AF65-F5344CB8AC3E}">
        <p14:creationId xmlns:p14="http://schemas.microsoft.com/office/powerpoint/2010/main" val="2947455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59" y="301626"/>
            <a:ext cx="9067799" cy="889000"/>
          </a:xfrm>
        </p:spPr>
        <p:txBody>
          <a:bodyPr/>
          <a:lstStyle/>
          <a:p>
            <a:r>
              <a:rPr lang="en-US" dirty="0"/>
              <a:t>Needs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851" r="-423"/>
          <a:stretch/>
        </p:blipFill>
        <p:spPr>
          <a:xfrm>
            <a:off x="1000125" y="1114425"/>
            <a:ext cx="8001000" cy="6104331"/>
          </a:xfrm>
        </p:spPr>
      </p:pic>
    </p:spTree>
    <p:extLst>
      <p:ext uri="{BB962C8B-B14F-4D97-AF65-F5344CB8AC3E}">
        <p14:creationId xmlns:p14="http://schemas.microsoft.com/office/powerpoint/2010/main" val="31944059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5" y="335601"/>
            <a:ext cx="8061960" cy="723023"/>
          </a:xfrm>
        </p:spPr>
        <p:txBody>
          <a:bodyPr/>
          <a:lstStyle/>
          <a:p>
            <a:r>
              <a:rPr lang="en-US" dirty="0"/>
              <a:t>Distributed Goal Network</a:t>
            </a:r>
            <a:endParaRPr lang="en-US" sz="32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994" y="1355147"/>
            <a:ext cx="8131985" cy="4701442"/>
          </a:xfrm>
        </p:spPr>
      </p:pic>
      <p:sp>
        <p:nvSpPr>
          <p:cNvPr id="5" name="Title 1"/>
          <p:cNvSpPr txBox="1">
            <a:spLocks/>
          </p:cNvSpPr>
          <p:nvPr/>
        </p:nvSpPr>
        <p:spPr bwMode="auto">
          <a:xfrm>
            <a:off x="994231" y="6114029"/>
            <a:ext cx="8243431" cy="1004515"/>
          </a:xfrm>
          <a:prstGeom prst="rect">
            <a:avLst/>
          </a:prstGeom>
          <a:noFill/>
          <a:ln>
            <a:noFill/>
          </a:ln>
          <a:effectLst>
            <a:outerShdw blurRad="63500" dist="46662" dir="2115817" algn="ctr" rotWithShape="0">
              <a:schemeClr val="tx1">
                <a:alpha val="50000"/>
              </a:schemeClr>
            </a:outerShdw>
          </a:effectLst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0794" tIns="50397" rIns="100794" bIns="50397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+mj-lt"/>
                <a:ea typeface="ＭＳ Ｐゴシック" pitchFamily="-109" charset="-128"/>
                <a:cs typeface="ＭＳ Ｐゴシック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Arial" pitchFamily="-109" charset="0"/>
                <a:ea typeface="ＭＳ Ｐゴシック" pitchFamily="-109" charset="-128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Arial" pitchFamily="-109" charset="0"/>
                <a:ea typeface="ＭＳ Ｐゴシック" pitchFamily="-109" charset="-128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Arial" pitchFamily="-109" charset="0"/>
                <a:ea typeface="ＭＳ Ｐゴシック" pitchFamily="-109" charset="-128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Arial" pitchFamily="-109" charset="0"/>
                <a:ea typeface="ＭＳ Ｐゴシック" pitchFamily="-109" charset="-128"/>
                <a:cs typeface="ＭＳ Ｐゴシック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Arial" pitchFamily="-109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Arial" pitchFamily="-109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Arial" pitchFamily="-109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Arial" pitchFamily="-109" charset="0"/>
              </a:defRPr>
            </a:lvl9pPr>
          </a:lstStyle>
          <a:p>
            <a:pPr algn="l"/>
            <a:r>
              <a:rPr lang="en-US" sz="3100" dirty="0">
                <a:solidFill>
                  <a:srgbClr val="000000"/>
                </a:solidFill>
              </a:rPr>
              <a:t>Striatum: helps select, maintain coordinated reps throughout network (BG gated WM)</a:t>
            </a:r>
          </a:p>
        </p:txBody>
      </p:sp>
    </p:spTree>
    <p:extLst>
      <p:ext uri="{BB962C8B-B14F-4D97-AF65-F5344CB8AC3E}">
        <p14:creationId xmlns:p14="http://schemas.microsoft.com/office/powerpoint/2010/main" val="19955130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8526" y="428625"/>
            <a:ext cx="5866406" cy="6629400"/>
          </a:xfrm>
        </p:spPr>
      </p:pic>
      <p:sp>
        <p:nvSpPr>
          <p:cNvPr id="5" name="TextBox 4"/>
          <p:cNvSpPr txBox="1"/>
          <p:nvPr/>
        </p:nvSpPr>
        <p:spPr>
          <a:xfrm>
            <a:off x="315216" y="581025"/>
            <a:ext cx="3047109" cy="269888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91430" tIns="45716" rIns="91430" bIns="45716" rtlCol="0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</a:rPr>
              <a:t>Map of Goals in </a:t>
            </a:r>
            <a:r>
              <a:rPr lang="en-US" b="1" dirty="0" err="1">
                <a:solidFill>
                  <a:srgbClr val="000000"/>
                </a:solidFill>
              </a:rPr>
              <a:t>vmPFC</a:t>
            </a:r>
            <a:endParaRPr lang="en-US" b="1" dirty="0">
              <a:solidFill>
                <a:srgbClr val="000000"/>
              </a:solidFill>
            </a:endParaRPr>
          </a:p>
          <a:p>
            <a:endParaRPr lang="en-US" dirty="0">
              <a:solidFill>
                <a:srgbClr val="000000"/>
              </a:solidFill>
            </a:endParaRPr>
          </a:p>
          <a:p>
            <a:pPr marL="285721" indent="-285721">
              <a:buFontTx/>
              <a:buChar char="•"/>
            </a:pPr>
            <a:r>
              <a:rPr lang="en-US" dirty="0">
                <a:solidFill>
                  <a:srgbClr val="000000"/>
                </a:solidFill>
              </a:rPr>
              <a:t>Driven by subcortical connectivity</a:t>
            </a:r>
          </a:p>
          <a:p>
            <a:pPr marL="285721" indent="-285721">
              <a:buFontTx/>
              <a:buChar char="•"/>
            </a:pPr>
            <a:endParaRPr lang="en-US" dirty="0">
              <a:solidFill>
                <a:srgbClr val="000000"/>
              </a:solidFill>
            </a:endParaRPr>
          </a:p>
          <a:p>
            <a:pPr marL="285721" indent="-285721">
              <a:buFontTx/>
              <a:buChar char="•"/>
            </a:pPr>
            <a:r>
              <a:rPr lang="en-US" dirty="0">
                <a:solidFill>
                  <a:srgbClr val="000000"/>
                </a:solidFill>
              </a:rPr>
              <a:t>High-dimensional, multi-factorial representation</a:t>
            </a:r>
          </a:p>
          <a:p>
            <a:pPr marL="285721" indent="-285721">
              <a:buFontTx/>
              <a:buChar char="•"/>
            </a:pPr>
            <a:endParaRPr lang="en-US" dirty="0">
              <a:solidFill>
                <a:srgbClr val="000000"/>
              </a:solidFill>
            </a:endParaRPr>
          </a:p>
          <a:p>
            <a:pPr marL="285721" indent="-285721">
              <a:buFontTx/>
              <a:buChar char="•"/>
            </a:pPr>
            <a:r>
              <a:rPr lang="en-US" dirty="0">
                <a:solidFill>
                  <a:srgbClr val="000000"/>
                </a:solidFill>
              </a:rPr>
              <a:t>Consistent with fMRI, MDD in </a:t>
            </a:r>
            <a:r>
              <a:rPr lang="en-US" dirty="0" err="1">
                <a:solidFill>
                  <a:srgbClr val="000000"/>
                </a:solidFill>
              </a:rPr>
              <a:t>sgACC</a:t>
            </a:r>
            <a:r>
              <a:rPr lang="en-US" dirty="0">
                <a:solidFill>
                  <a:srgbClr val="000000"/>
                </a:solidFill>
              </a:rPr>
              <a:t>, </a:t>
            </a:r>
            <a:r>
              <a:rPr lang="en-US" dirty="0" err="1">
                <a:solidFill>
                  <a:srgbClr val="000000"/>
                </a:solidFill>
              </a:rPr>
              <a:t>etc</a:t>
            </a: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6" name="Content Placeholder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7125711" y="5309449"/>
            <a:ext cx="2213293" cy="1702849"/>
          </a:xfrm>
          <a:prstGeom prst="rect">
            <a:avLst/>
          </a:prstGeom>
          <a:noFill/>
          <a:ln>
            <a:noFill/>
          </a:ln>
          <a:effectLst>
            <a:outerShdw blurRad="63500" dist="46662" dir="2115817" algn="ctr" rotWithShape="0">
              <a:schemeClr val="tx1">
                <a:alpha val="74997"/>
              </a:schemeClr>
            </a:outerShdw>
          </a:effectLst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405583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Extrinsic undermines Intrinsic?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7737" indent="0">
              <a:buNone/>
            </a:pPr>
            <a:r>
              <a:rPr lang="en-US" dirty="0"/>
              <a:t>Providing </a:t>
            </a:r>
            <a:r>
              <a:rPr lang="en-US" b="1" dirty="0"/>
              <a:t>extrinsic</a:t>
            </a:r>
            <a:r>
              <a:rPr lang="en-US" dirty="0"/>
              <a:t> rewards undermines </a:t>
            </a:r>
            <a:r>
              <a:rPr lang="en-US" b="1" dirty="0"/>
              <a:t>intrinsic</a:t>
            </a:r>
            <a:r>
              <a:rPr lang="en-US" dirty="0"/>
              <a:t> motivation!</a:t>
            </a:r>
          </a:p>
          <a:p>
            <a:pPr marL="107737" indent="0">
              <a:buNone/>
            </a:pPr>
            <a:r>
              <a:rPr lang="en-US" dirty="0"/>
              <a:t>	- e.g., rewarding kids for homework?</a:t>
            </a:r>
          </a:p>
          <a:p>
            <a:pPr marL="107737" indent="0">
              <a:buNone/>
            </a:pPr>
            <a:endParaRPr lang="en-US" dirty="0"/>
          </a:p>
          <a:p>
            <a:pPr marL="107737" indent="0">
              <a:buNone/>
            </a:pPr>
            <a:r>
              <a:rPr lang="en-US" dirty="0"/>
              <a:t>Emphasizing trait makes people nervous</a:t>
            </a:r>
          </a:p>
          <a:p>
            <a:pPr marL="107737" indent="0">
              <a:buNone/>
            </a:pPr>
            <a:r>
              <a:rPr lang="en-US" dirty="0"/>
              <a:t>	- “you’re so smart” vs. “you worked hard!”</a:t>
            </a:r>
          </a:p>
        </p:txBody>
      </p:sp>
    </p:spTree>
    <p:extLst>
      <p:ext uri="{BB962C8B-B14F-4D97-AF65-F5344CB8AC3E}">
        <p14:creationId xmlns:p14="http://schemas.microsoft.com/office/powerpoint/2010/main" val="133155536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Motivating Phenomenology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Why is it so hard to </a:t>
            </a:r>
            <a:r>
              <a:rPr lang="en-US" i="1" dirty="0"/>
              <a:t>start</a:t>
            </a:r>
            <a:r>
              <a:rPr lang="en-US" dirty="0"/>
              <a:t> something (packing for a trip, writing a paper, paying bills, cleaning desk…)</a:t>
            </a:r>
          </a:p>
          <a:p>
            <a:pPr lvl="1"/>
            <a:r>
              <a:rPr lang="en-US" dirty="0"/>
              <a:t>But once started, it really isn’t so bad..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42161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51" y="301626"/>
            <a:ext cx="9067799" cy="965200"/>
          </a:xfrm>
        </p:spPr>
        <p:txBody>
          <a:bodyPr/>
          <a:lstStyle/>
          <a:p>
            <a:r>
              <a:rPr lang="en-US" dirty="0"/>
              <a:t>What Changes??</a:t>
            </a:r>
          </a:p>
        </p:txBody>
      </p:sp>
      <p:pic>
        <p:nvPicPr>
          <p:cNvPr id="5" name="Content Placeholder 4" descr="fig_synapse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00" r="-63"/>
          <a:stretch/>
        </p:blipFill>
        <p:spPr>
          <a:xfrm>
            <a:off x="2447926" y="1571625"/>
            <a:ext cx="5181600" cy="5596044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6641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26" y="962025"/>
            <a:ext cx="9998902" cy="5576991"/>
          </a:xfrm>
        </p:spPr>
      </p:pic>
    </p:spTree>
    <p:extLst>
      <p:ext uri="{BB962C8B-B14F-4D97-AF65-F5344CB8AC3E}">
        <p14:creationId xmlns:p14="http://schemas.microsoft.com/office/powerpoint/2010/main" val="20213344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Motivating Phenomenology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sz="3100" dirty="0"/>
              <a:t>Ever find yourself playing mindless video games for far longer than you should?</a:t>
            </a:r>
          </a:p>
          <a:p>
            <a:endParaRPr lang="en-US" sz="3100" dirty="0"/>
          </a:p>
          <a:p>
            <a:r>
              <a:rPr lang="en-US" sz="3100" dirty="0"/>
              <a:t>Why can’t I stop myself from organizing my kid’s Legos, or cleaning leaves from pool?</a:t>
            </a:r>
          </a:p>
        </p:txBody>
      </p:sp>
    </p:spTree>
    <p:extLst>
      <p:ext uri="{BB962C8B-B14F-4D97-AF65-F5344CB8AC3E}">
        <p14:creationId xmlns:p14="http://schemas.microsoft.com/office/powerpoint/2010/main" val="403180264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Phases of Mental Life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7938" indent="0">
              <a:buNone/>
            </a:pPr>
            <a:r>
              <a:rPr lang="en-US" sz="2800" b="1" dirty="0"/>
              <a:t>Goal selection</a:t>
            </a:r>
          </a:p>
          <a:p>
            <a:pPr lvl="1"/>
            <a:r>
              <a:rPr lang="en-US" sz="2400" dirty="0"/>
              <a:t>Careful weighing of costs / benefits to select goal</a:t>
            </a:r>
          </a:p>
          <a:p>
            <a:pPr lvl="1"/>
            <a:r>
              <a:rPr lang="en-US" sz="2400" dirty="0"/>
              <a:t>Multiple constraint satisfaction of needs, “drives”, opportunities, risks, costs, effort, etc..</a:t>
            </a:r>
          </a:p>
          <a:p>
            <a:pPr marL="107938" indent="0">
              <a:buNone/>
            </a:pPr>
            <a:r>
              <a:rPr lang="en-US" sz="2800" b="1" dirty="0"/>
              <a:t>Goal engaged</a:t>
            </a:r>
          </a:p>
          <a:p>
            <a:pPr lvl="1"/>
            <a:r>
              <a:rPr lang="en-US" sz="2400" dirty="0"/>
              <a:t>Selected goal robustly held – hard to give up..</a:t>
            </a:r>
          </a:p>
          <a:p>
            <a:pPr lvl="1"/>
            <a:r>
              <a:rPr lang="en-US" sz="2400" dirty="0"/>
              <a:t>Continuous evaluation of proximity to goal</a:t>
            </a:r>
          </a:p>
          <a:p>
            <a:pPr lvl="1"/>
            <a:r>
              <a:rPr lang="en-US" sz="2400" dirty="0"/>
              <a:t>Dopamine bursts, dips as function of changes</a:t>
            </a:r>
          </a:p>
          <a:p>
            <a:pPr lvl="1"/>
            <a:r>
              <a:rPr lang="en-US" sz="2400" dirty="0"/>
              <a:t>Costs are significantly downplayed (but learned)</a:t>
            </a:r>
          </a:p>
          <a:p>
            <a:pPr marL="503972" lvl="1" indent="0">
              <a:buNone/>
            </a:pPr>
            <a:endParaRPr lang="en-US" sz="2400" dirty="0"/>
          </a:p>
          <a:p>
            <a:pPr marL="107938" indent="0">
              <a:buNone/>
            </a:pPr>
            <a:r>
              <a:rPr lang="en-US" sz="2800" i="1" dirty="0"/>
              <a:t>Strong dissociations in value functions</a:t>
            </a:r>
          </a:p>
        </p:txBody>
      </p:sp>
    </p:spTree>
    <p:extLst>
      <p:ext uri="{BB962C8B-B14F-4D97-AF65-F5344CB8AC3E}">
        <p14:creationId xmlns:p14="http://schemas.microsoft.com/office/powerpoint/2010/main" val="265614878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466725" y="4162425"/>
            <a:ext cx="9144000" cy="211528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100794" tIns="50397" rIns="100794" bIns="50397"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Why is it so hard to </a:t>
            </a:r>
            <a:r>
              <a:rPr lang="en-US" i="1" dirty="0"/>
              <a:t>start</a:t>
            </a:r>
            <a:r>
              <a:rPr lang="en-US" dirty="0"/>
              <a:t> something (packing for a trip, writing a paper, paying bills, cleaning desk…)</a:t>
            </a:r>
          </a:p>
          <a:p>
            <a:pPr lvl="1"/>
            <a:r>
              <a:rPr lang="en-US" dirty="0"/>
              <a:t>But once started, it really isn’t so bad..</a:t>
            </a:r>
          </a:p>
          <a:p>
            <a:pPr marL="0" indent="0">
              <a:buNone/>
            </a:pPr>
            <a:endParaRPr lang="en-US" i="1" dirty="0"/>
          </a:p>
          <a:p>
            <a:r>
              <a:rPr lang="en-US" i="1" dirty="0"/>
              <a:t>Goal selection process carefully weighs costs / benefits, considering many different possible goals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Applied to Phenomenology</a:t>
            </a:r>
          </a:p>
        </p:txBody>
      </p:sp>
    </p:spTree>
    <p:extLst>
      <p:ext uri="{BB962C8B-B14F-4D97-AF65-F5344CB8AC3E}">
        <p14:creationId xmlns:p14="http://schemas.microsoft.com/office/powerpoint/2010/main" val="423366151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466725" y="4238625"/>
            <a:ext cx="9144000" cy="249197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100794" tIns="50397" rIns="100794" bIns="50397"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Applied to Phenomenology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100" dirty="0"/>
              <a:t>Ever find yourself playing mindless video games for far longer than you should?</a:t>
            </a:r>
          </a:p>
          <a:p>
            <a:r>
              <a:rPr lang="en-US" sz="3100" dirty="0"/>
              <a:t>Why can’t I stop myself from organizing my kid’s Legos, or cleaning leaves from pool?</a:t>
            </a:r>
          </a:p>
          <a:p>
            <a:endParaRPr lang="en-US" sz="3100" dirty="0"/>
          </a:p>
          <a:p>
            <a:r>
              <a:rPr lang="en-US" i="1" dirty="0"/>
              <a:t>Goal is engaged: incremental progress drives dopamine – video games engineered to deliver</a:t>
            </a:r>
          </a:p>
          <a:p>
            <a:r>
              <a:rPr lang="en-US" i="1" dirty="0"/>
              <a:t>Costs, alternatives are downplayed</a:t>
            </a:r>
          </a:p>
        </p:txBody>
      </p:sp>
    </p:spTree>
    <p:extLst>
      <p:ext uri="{BB962C8B-B14F-4D97-AF65-F5344CB8AC3E}">
        <p14:creationId xmlns:p14="http://schemas.microsoft.com/office/powerpoint/2010/main" val="319641339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71725" y="67065"/>
            <a:ext cx="5715000" cy="7382346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2941187" y="6714806"/>
            <a:ext cx="3191193" cy="525198"/>
          </a:xfrm>
        </p:spPr>
        <p:txBody>
          <a:bodyPr/>
          <a:lstStyle/>
          <a:p>
            <a:pPr>
              <a:defRPr/>
            </a:pPr>
            <a:r>
              <a:rPr lang="en-US" dirty="0">
                <a:solidFill>
                  <a:srgbClr val="FFFFFF"/>
                </a:solidFill>
              </a:rPr>
              <a:t>SMBC by Zach Weiner</a:t>
            </a:r>
          </a:p>
        </p:txBody>
      </p:sp>
    </p:spTree>
    <p:extLst>
      <p:ext uri="{BB962C8B-B14F-4D97-AF65-F5344CB8AC3E}">
        <p14:creationId xmlns:p14="http://schemas.microsoft.com/office/powerpoint/2010/main" val="394750471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0" y="301625"/>
            <a:ext cx="9067799" cy="1269999"/>
          </a:xfrm>
        </p:spPr>
        <p:txBody>
          <a:bodyPr/>
          <a:lstStyle/>
          <a:p>
            <a:r>
              <a:rPr lang="en-US" dirty="0"/>
              <a:t>Dopamine = progress toward goal</a:t>
            </a:r>
            <a:endParaRPr lang="en-US" sz="32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5509" y="1763732"/>
            <a:ext cx="8567342" cy="4108826"/>
          </a:xfrm>
        </p:spPr>
      </p:pic>
      <p:sp>
        <p:nvSpPr>
          <p:cNvPr id="6" name="TextBox 5"/>
          <p:cNvSpPr txBox="1"/>
          <p:nvPr/>
        </p:nvSpPr>
        <p:spPr>
          <a:xfrm>
            <a:off x="726328" y="5947237"/>
            <a:ext cx="8578904" cy="8485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91430" tIns="45716" rIns="91430" bIns="45716" rtlCol="0">
            <a:spAutoFit/>
          </a:bodyPr>
          <a:lstStyle/>
          <a:p>
            <a:r>
              <a:rPr lang="en-US" sz="2600" dirty="0">
                <a:solidFill>
                  <a:srgbClr val="000000"/>
                </a:solidFill>
              </a:rPr>
              <a:t>LV = phasic dopamine driven by engaged goal</a:t>
            </a:r>
          </a:p>
          <a:p>
            <a:pPr marL="0" lvl="1"/>
            <a:r>
              <a:rPr lang="en-US" sz="2600" dirty="0">
                <a:solidFill>
                  <a:srgbClr val="000000"/>
                </a:solidFill>
              </a:rPr>
              <a:t>PV = was goal achieved or not; time to select new</a:t>
            </a:r>
          </a:p>
        </p:txBody>
      </p:sp>
    </p:spTree>
    <p:extLst>
      <p:ext uri="{BB962C8B-B14F-4D97-AF65-F5344CB8AC3E}">
        <p14:creationId xmlns:p14="http://schemas.microsoft.com/office/powerpoint/2010/main" val="17992455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 vs. Avoid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7737" indent="0">
              <a:buNone/>
            </a:pPr>
            <a:r>
              <a:rPr lang="en-US" b="1" dirty="0"/>
              <a:t>Approach</a:t>
            </a:r>
            <a:r>
              <a:rPr lang="en-US" dirty="0"/>
              <a:t> = left hemisphere = dominant</a:t>
            </a:r>
          </a:p>
          <a:p>
            <a:pPr marL="107737" indent="0">
              <a:buNone/>
            </a:pPr>
            <a:r>
              <a:rPr lang="en-US" b="1" dirty="0"/>
              <a:t>Avoid</a:t>
            </a:r>
            <a:r>
              <a:rPr lang="en-US" dirty="0"/>
              <a:t> = right hemisphere = subordinate</a:t>
            </a:r>
          </a:p>
          <a:p>
            <a:pPr marL="107737" indent="0">
              <a:buNone/>
            </a:pPr>
            <a:r>
              <a:rPr lang="en-US" dirty="0"/>
              <a:t>We approach positive outcomes, and avoid negative ones.</a:t>
            </a:r>
          </a:p>
          <a:p>
            <a:pPr marL="107737" indent="0">
              <a:buNone/>
            </a:pPr>
            <a:r>
              <a:rPr lang="en-US" dirty="0"/>
              <a:t>Anger is negative: is it approach or avoid?</a:t>
            </a:r>
          </a:p>
          <a:p>
            <a:pPr marL="107737" indent="0">
              <a:buNone/>
            </a:pPr>
            <a:r>
              <a:rPr lang="en-US" dirty="0"/>
              <a:t>Need to turn negative into a positive in order to act!</a:t>
            </a:r>
          </a:p>
        </p:txBody>
      </p:sp>
    </p:spTree>
    <p:extLst>
      <p:ext uri="{BB962C8B-B14F-4D97-AF65-F5344CB8AC3E}">
        <p14:creationId xmlns:p14="http://schemas.microsoft.com/office/powerpoint/2010/main" val="377962824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 Motivation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7737" indent="0">
              <a:buNone/>
            </a:pPr>
            <a:r>
              <a:rPr lang="en-US" dirty="0"/>
              <a:t>If motivation is purely homeostatic, why are so many people motivated to work?</a:t>
            </a:r>
          </a:p>
          <a:p>
            <a:r>
              <a:rPr lang="en-US" dirty="0"/>
              <a:t>Extreme: </a:t>
            </a:r>
            <a:r>
              <a:rPr lang="en-US" b="1" dirty="0"/>
              <a:t>workaholic</a:t>
            </a:r>
            <a:r>
              <a:rPr lang="en-US" dirty="0"/>
              <a:t> (</a:t>
            </a:r>
            <a:r>
              <a:rPr lang="en-US" dirty="0" err="1"/>
              <a:t>esp</a:t>
            </a:r>
            <a:r>
              <a:rPr lang="en-US" dirty="0"/>
              <a:t> USA, Japan)</a:t>
            </a:r>
          </a:p>
        </p:txBody>
      </p:sp>
    </p:spTree>
    <p:extLst>
      <p:ext uri="{BB962C8B-B14F-4D97-AF65-F5344CB8AC3E}">
        <p14:creationId xmlns:p14="http://schemas.microsoft.com/office/powerpoint/2010/main" val="192088149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 Motivation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7737" indent="0">
              <a:buNone/>
            </a:pPr>
            <a:r>
              <a:rPr lang="en-US" dirty="0"/>
              <a:t>Industrial and Organizational Psychology (I/O)</a:t>
            </a:r>
          </a:p>
          <a:p>
            <a:pPr marL="107737" indent="0">
              <a:buNone/>
            </a:pPr>
            <a:r>
              <a:rPr lang="en-US" b="1" dirty="0"/>
              <a:t>Traits</a:t>
            </a:r>
            <a:r>
              <a:rPr lang="en-US" dirty="0"/>
              <a:t>: stable personality factors – conscientious, honest, lazy, aggressive, sociable, shy, </a:t>
            </a:r>
            <a:r>
              <a:rPr lang="en-US" dirty="0" err="1"/>
              <a:t>etc</a:t>
            </a:r>
            <a:r>
              <a:rPr lang="is-IS" dirty="0"/>
              <a:t>..</a:t>
            </a:r>
          </a:p>
          <a:p>
            <a:pPr lvl="1"/>
            <a:r>
              <a:rPr lang="is-IS" dirty="0"/>
              <a:t>Workaholic: neuroticism, perfectionism, </a:t>
            </a:r>
            <a:r>
              <a:rPr lang="en-US" dirty="0"/>
              <a:t>conscientiousness</a:t>
            </a:r>
            <a:endParaRPr lang="is-IS" dirty="0"/>
          </a:p>
          <a:p>
            <a:pPr marL="107737" indent="0">
              <a:buNone/>
            </a:pPr>
            <a:r>
              <a:rPr lang="is-IS" b="1" dirty="0"/>
              <a:t>Perceived self efficacy</a:t>
            </a:r>
            <a:r>
              <a:rPr lang="is-IS" dirty="0"/>
              <a:t>: If we are good at something, we reinforce that, it becomes part of our self-image.. CCC = Control! (</a:t>
            </a:r>
            <a:r>
              <a:rPr lang="is-IS" b="1" dirty="0"/>
              <a:t>competence</a:t>
            </a:r>
            <a:r>
              <a:rPr lang="is-IS" dirty="0"/>
              <a:t>)</a:t>
            </a:r>
          </a:p>
          <a:p>
            <a:pPr marL="107737" indent="0">
              <a:buNone/>
            </a:pPr>
            <a:r>
              <a:rPr lang="is-IS" b="1" dirty="0"/>
              <a:t>Goal-setting theory</a:t>
            </a:r>
            <a:r>
              <a:rPr lang="is-IS" dirty="0"/>
              <a:t>: </a:t>
            </a:r>
            <a:r>
              <a:rPr lang="is-IS" i="1" dirty="0"/>
              <a:t>specific</a:t>
            </a:r>
            <a:r>
              <a:rPr lang="is-IS" dirty="0"/>
              <a:t> and </a:t>
            </a:r>
            <a:r>
              <a:rPr lang="is-IS" i="1" dirty="0"/>
              <a:t>difficult</a:t>
            </a:r>
            <a:r>
              <a:rPr lang="is-IS" dirty="0"/>
              <a:t> goals are good for motivating employees..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33371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51" y="301627"/>
            <a:ext cx="9067799" cy="1041400"/>
          </a:xfrm>
        </p:spPr>
        <p:txBody>
          <a:bodyPr/>
          <a:lstStyle/>
          <a:p>
            <a:r>
              <a:rPr lang="en-US" dirty="0" err="1"/>
              <a:t>Gettin</a:t>
            </a:r>
            <a:r>
              <a:rPr lang="en-US" dirty="0"/>
              <a:t>’ </a:t>
            </a:r>
            <a:r>
              <a:rPr lang="en-US" dirty="0" err="1"/>
              <a:t>AMPA’d</a:t>
            </a:r>
            <a:endParaRPr lang="en-US" dirty="0"/>
          </a:p>
        </p:txBody>
      </p:sp>
      <p:pic>
        <p:nvPicPr>
          <p:cNvPr id="5" name="Content Placeholder 4" descr="fig_ltpd_synapse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24" r="-1267"/>
          <a:stretch/>
        </p:blipFill>
        <p:spPr>
          <a:xfrm>
            <a:off x="2143127" y="1506432"/>
            <a:ext cx="5715000" cy="5595274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59700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 Problem: Grad School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7737" indent="0">
              <a:buNone/>
            </a:pPr>
            <a:r>
              <a:rPr lang="en-US" dirty="0"/>
              <a:t>Grad students work long hours for little $ and a low-probability shot at becoming a professor.. Why?</a:t>
            </a:r>
          </a:p>
          <a:p>
            <a:pPr marL="107737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916164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Social Motivation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7737" indent="0">
              <a:buNone/>
            </a:pPr>
            <a:r>
              <a:rPr lang="en-US" b="1" dirty="0"/>
              <a:t>Need to Affiliate</a:t>
            </a:r>
            <a:r>
              <a:rPr lang="en-US" dirty="0"/>
              <a:t>: we like to have people around (at parties and speeches, but not at beaches..)</a:t>
            </a:r>
          </a:p>
          <a:p>
            <a:pPr marL="107737" indent="0">
              <a:buNone/>
            </a:pPr>
            <a:r>
              <a:rPr lang="en-US" dirty="0"/>
              <a:t>	Women affiliate under stress, men do opposite</a:t>
            </a:r>
          </a:p>
          <a:p>
            <a:pPr marL="107737" indent="0">
              <a:buNone/>
            </a:pPr>
            <a:r>
              <a:rPr lang="en-US" b="1" dirty="0"/>
              <a:t>Need to Belong</a:t>
            </a:r>
            <a:r>
              <a:rPr lang="en-US" dirty="0"/>
              <a:t>: positive mutual in-group interactions of an enduring nature: key factor in overall happiness.</a:t>
            </a:r>
          </a:p>
          <a:p>
            <a:pPr marL="107737" indent="0">
              <a:buNone/>
            </a:pPr>
            <a:r>
              <a:rPr lang="en-US" b="1" dirty="0"/>
              <a:t>Loneliness</a:t>
            </a:r>
            <a:r>
              <a:rPr lang="en-US" dirty="0"/>
              <a:t>: not as much belonging as wanted</a:t>
            </a:r>
          </a:p>
          <a:p>
            <a:pPr marL="107737" indent="0">
              <a:buNone/>
            </a:pPr>
            <a:r>
              <a:rPr lang="en-US" b="1" dirty="0"/>
              <a:t>Intimacy</a:t>
            </a:r>
            <a:r>
              <a:rPr lang="en-US" dirty="0"/>
              <a:t>: self-disclosure, partner responsiveness</a:t>
            </a:r>
          </a:p>
          <a:p>
            <a:pPr marL="107737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905096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Motivational Perfect Storm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7737" indent="0">
              <a:buNone/>
            </a:pPr>
            <a:r>
              <a:rPr lang="en-US" dirty="0"/>
              <a:t>Imagine something that taps directly into multiple built-in motivational pathways simultaneously.. Something so powerful that it:</a:t>
            </a:r>
          </a:p>
          <a:p>
            <a:r>
              <a:rPr lang="en-US" dirty="0"/>
              <a:t>Leverages strong social drives for belonging, affiliation, in-group promotion, out-group aggression</a:t>
            </a:r>
          </a:p>
          <a:p>
            <a:r>
              <a:rPr lang="en-US" dirty="0"/>
              <a:t>Provides frequent, unpredictable bits of “progress” in flow of news, funny, entertaining information, etc..</a:t>
            </a:r>
          </a:p>
          <a:p>
            <a:pPr marL="107737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91980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Emotion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Emotion</a:t>
            </a:r>
            <a:r>
              <a:rPr lang="en-US" dirty="0"/>
              <a:t> is </a:t>
            </a:r>
            <a:r>
              <a:rPr lang="en-US" i="1" dirty="0"/>
              <a:t>short lived </a:t>
            </a:r>
            <a:r>
              <a:rPr lang="en-US" dirty="0"/>
              <a:t>psychological state that:</a:t>
            </a:r>
          </a:p>
          <a:p>
            <a:pPr marL="888147" lvl="1" indent="-45720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</a:pPr>
            <a:r>
              <a:rPr lang="en-US" dirty="0"/>
              <a:t>Activates specific emotional </a:t>
            </a:r>
            <a:r>
              <a:rPr lang="en-US" b="1" dirty="0"/>
              <a:t>neural systems</a:t>
            </a:r>
          </a:p>
          <a:p>
            <a:pPr marL="1319096" lvl="2" indent="-45720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</a:pPr>
            <a:r>
              <a:rPr lang="en-US" dirty="0"/>
              <a:t>(amygdala, ventral striatum, ventral-medial PFC)</a:t>
            </a:r>
          </a:p>
          <a:p>
            <a:pPr marL="888147" lvl="1" indent="-45720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</a:pPr>
            <a:r>
              <a:rPr lang="en-US" dirty="0"/>
              <a:t>Has characteristic subjective </a:t>
            </a:r>
            <a:r>
              <a:rPr lang="en-US" b="1" dirty="0"/>
              <a:t>feeling</a:t>
            </a:r>
          </a:p>
          <a:p>
            <a:pPr marL="888147" lvl="1" indent="-45720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</a:pPr>
            <a:r>
              <a:rPr lang="en-US" dirty="0"/>
              <a:t>Triggers </a:t>
            </a:r>
            <a:r>
              <a:rPr lang="en-US" b="1" dirty="0"/>
              <a:t>physiological changes </a:t>
            </a:r>
            <a:r>
              <a:rPr lang="en-US" dirty="0"/>
              <a:t>(heart rate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pPr marL="888147" lvl="1" indent="-45720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</a:pPr>
            <a:r>
              <a:rPr lang="en-US" dirty="0"/>
              <a:t>Also </a:t>
            </a:r>
            <a:r>
              <a:rPr lang="en-US" b="1" dirty="0"/>
              <a:t>cognitive changes</a:t>
            </a:r>
            <a:r>
              <a:rPr lang="en-US" dirty="0"/>
              <a:t> (thinking is altered)</a:t>
            </a:r>
            <a:endParaRPr lang="en-US" b="1" dirty="0"/>
          </a:p>
          <a:p>
            <a:pPr marL="888147" lvl="1" indent="-45720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</a:pPr>
            <a:r>
              <a:rPr lang="en-US" dirty="0"/>
              <a:t>And</a:t>
            </a:r>
            <a:r>
              <a:rPr lang="en-US" b="1" dirty="0"/>
              <a:t> behavioral responses</a:t>
            </a:r>
            <a:r>
              <a:rPr lang="en-US" dirty="0"/>
              <a:t> (behavior is affected)</a:t>
            </a:r>
            <a:endParaRPr lang="en-US" b="1" dirty="0"/>
          </a:p>
          <a:p>
            <a:pPr marL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r>
              <a:rPr lang="en-US" b="1" dirty="0"/>
              <a:t>Mood</a:t>
            </a:r>
            <a:r>
              <a:rPr lang="en-US" dirty="0"/>
              <a:t> is long lasting, less intense, not triggered</a:t>
            </a:r>
          </a:p>
          <a:p>
            <a:pPr marL="0" lvl="1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r>
              <a:rPr lang="en-US" sz="3200" b="1" dirty="0"/>
              <a:t>Affect</a:t>
            </a:r>
            <a:r>
              <a:rPr lang="en-US" sz="3200" dirty="0"/>
              <a:t> is simple “map” for categorizing emotions</a:t>
            </a:r>
          </a:p>
          <a:p>
            <a:pPr marL="888147" lvl="1" indent="-45720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</a:pPr>
            <a:r>
              <a:rPr lang="en-US" b="1" dirty="0"/>
              <a:t>valence</a:t>
            </a:r>
            <a:r>
              <a:rPr lang="en-US" dirty="0"/>
              <a:t> (good / bad) </a:t>
            </a:r>
          </a:p>
          <a:p>
            <a:pPr marL="888147" lvl="1" indent="-45720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</a:pPr>
            <a:r>
              <a:rPr lang="en-US" b="1" dirty="0"/>
              <a:t>arousal</a:t>
            </a:r>
            <a:r>
              <a:rPr lang="en-US" dirty="0"/>
              <a:t> (high / low)</a:t>
            </a:r>
          </a:p>
        </p:txBody>
      </p:sp>
    </p:spTree>
    <p:extLst>
      <p:ext uri="{BB962C8B-B14F-4D97-AF65-F5344CB8AC3E}">
        <p14:creationId xmlns:p14="http://schemas.microsoft.com/office/powerpoint/2010/main" val="319564167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59" y="301626"/>
            <a:ext cx="9067799" cy="736600"/>
          </a:xfrm>
        </p:spPr>
        <p:txBody>
          <a:bodyPr/>
          <a:lstStyle/>
          <a:p>
            <a:r>
              <a:rPr lang="en-US" dirty="0"/>
              <a:t>Valence vs. Arousal</a:t>
            </a:r>
          </a:p>
        </p:txBody>
      </p:sp>
      <p:pic>
        <p:nvPicPr>
          <p:cNvPr id="4" name="Content Placeholder 3" descr="OKA_F_11-01.jp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37" r="104" b="24094"/>
          <a:stretch/>
        </p:blipFill>
        <p:spPr>
          <a:xfrm>
            <a:off x="1076325" y="1266825"/>
            <a:ext cx="7543799" cy="6074856"/>
          </a:xfrm>
        </p:spPr>
      </p:pic>
    </p:spTree>
    <p:extLst>
      <p:ext uri="{BB962C8B-B14F-4D97-AF65-F5344CB8AC3E}">
        <p14:creationId xmlns:p14="http://schemas.microsoft.com/office/powerpoint/2010/main" val="116757140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Emotions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7737" indent="0">
              <a:buNone/>
            </a:pPr>
            <a:r>
              <a:rPr lang="en-US" dirty="0"/>
              <a:t>Fear, Anger, Sadness, </a:t>
            </a:r>
            <a:r>
              <a:rPr lang="en-US" dirty="0">
                <a:solidFill>
                  <a:srgbClr val="00B05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Happiness</a:t>
            </a:r>
            <a:r>
              <a:rPr lang="en-US" dirty="0"/>
              <a:t>, Disgust, Contempt, </a:t>
            </a:r>
            <a:r>
              <a:rPr lang="en-US" dirty="0">
                <a:solidFill>
                  <a:srgbClr val="FFC00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Surprise/Interest</a:t>
            </a:r>
          </a:p>
          <a:p>
            <a:pPr marL="107737" indent="0">
              <a:buNone/>
            </a:pPr>
            <a:endParaRPr lang="en-US" dirty="0"/>
          </a:p>
          <a:p>
            <a:pPr marL="107737" indent="0">
              <a:buNone/>
            </a:pPr>
            <a:r>
              <a:rPr lang="en-US" dirty="0"/>
              <a:t>Why are these basic?  What causes them?  What benefits do they provide?  Why only 1 positive?</a:t>
            </a:r>
          </a:p>
          <a:p>
            <a:pPr marL="107737" indent="0">
              <a:buNone/>
            </a:pPr>
            <a:endParaRPr lang="en-US" dirty="0"/>
          </a:p>
          <a:p>
            <a:pPr marL="107737" indent="0">
              <a:buNone/>
            </a:pPr>
            <a:r>
              <a:rPr lang="en-US" dirty="0"/>
              <a:t>Where are Love and Hate?</a:t>
            </a:r>
          </a:p>
          <a:p>
            <a:pPr marL="107737" indent="0">
              <a:buNone/>
            </a:pPr>
            <a:r>
              <a:rPr lang="en-US" dirty="0"/>
              <a:t>Why not Pain?  Hunger?  Lust?</a:t>
            </a:r>
          </a:p>
        </p:txBody>
      </p:sp>
    </p:spTree>
    <p:extLst>
      <p:ext uri="{BB962C8B-B14F-4D97-AF65-F5344CB8AC3E}">
        <p14:creationId xmlns:p14="http://schemas.microsoft.com/office/powerpoint/2010/main" val="267748013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59" y="301626"/>
            <a:ext cx="9067799" cy="660400"/>
          </a:xfrm>
        </p:spPr>
        <p:txBody>
          <a:bodyPr/>
          <a:lstStyle/>
          <a:p>
            <a:r>
              <a:rPr lang="en-US" dirty="0"/>
              <a:t>The Face of Emotion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5325" y="1266825"/>
            <a:ext cx="6059582" cy="577046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096125" y="1266825"/>
            <a:ext cx="2590800" cy="139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These facial expressions are universal.</a:t>
            </a:r>
          </a:p>
          <a:p>
            <a:endParaRPr lang="en-US" dirty="0"/>
          </a:p>
          <a:p>
            <a:r>
              <a:rPr lang="en-US" dirty="0"/>
              <a:t>What are they!?</a:t>
            </a:r>
          </a:p>
        </p:txBody>
      </p:sp>
    </p:spTree>
    <p:extLst>
      <p:ext uri="{BB962C8B-B14F-4D97-AF65-F5344CB8AC3E}">
        <p14:creationId xmlns:p14="http://schemas.microsoft.com/office/powerpoint/2010/main" val="17751196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News Flash: </a:t>
            </a:r>
            <a:r>
              <a:rPr lang="en-US"/>
              <a:t>“Not” </a:t>
            </a:r>
            <a:r>
              <a:rPr lang="en-US" dirty="0"/>
              <a:t>Face Discovered!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3238" y="2206687"/>
            <a:ext cx="9067800" cy="367493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03238" y="6524625"/>
            <a:ext cx="9067800" cy="352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C. F. Benitez-</a:t>
            </a:r>
            <a:r>
              <a:rPr lang="en-US" dirty="0" err="1"/>
              <a:t>Quiroza</a:t>
            </a:r>
            <a:r>
              <a:rPr lang="en-US" dirty="0"/>
              <a:t>, R. B. </a:t>
            </a:r>
            <a:r>
              <a:rPr lang="en-US" dirty="0" err="1"/>
              <a:t>Wilburb</a:t>
            </a:r>
            <a:r>
              <a:rPr lang="en-US" dirty="0"/>
              <a:t>, A. M. Martinez (2016), Cognition, 150, 77-84</a:t>
            </a:r>
          </a:p>
        </p:txBody>
      </p:sp>
    </p:spTree>
    <p:extLst>
      <p:ext uri="{BB962C8B-B14F-4D97-AF65-F5344CB8AC3E}">
        <p14:creationId xmlns:p14="http://schemas.microsoft.com/office/powerpoint/2010/main" val="154187279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Emotion for Communication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It is important to communicate emotion – hence facial expressions..  And emoticons </a:t>
            </a:r>
            <a:r>
              <a:rPr lang="en-US" dirty="0">
                <a:sym typeface="Wingdings"/>
              </a:rPr>
              <a:t>:)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ym typeface="Wingdings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ym typeface="Wingdings"/>
              </a:rPr>
              <a:t>Display rules </a:t>
            </a:r>
            <a:r>
              <a:rPr lang="en-US" dirty="0">
                <a:sym typeface="Wingdings"/>
              </a:rPr>
              <a:t>are cultural conventions about when and how to display emotions: intensify, de-intensify, mask, neutralize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476954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Emotion -&gt; Motivation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/>
              <a:t>Emotions drive </a:t>
            </a:r>
            <a:r>
              <a:rPr lang="en-US" sz="2800" b="1" dirty="0"/>
              <a:t>motivation</a:t>
            </a:r>
            <a:r>
              <a:rPr lang="en-US" sz="2800" dirty="0"/>
              <a:t>, learning: without them everything is </a:t>
            </a:r>
            <a:r>
              <a:rPr lang="en-US" sz="2800" i="1" dirty="0"/>
              <a:t>neutral</a:t>
            </a:r>
            <a:r>
              <a:rPr lang="en-US" sz="2800" dirty="0"/>
              <a:t> and you can never decide!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800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/>
              <a:t>Fear</a:t>
            </a:r>
            <a:r>
              <a:rPr lang="en-US" sz="2800" dirty="0"/>
              <a:t>: avoid bad things; </a:t>
            </a:r>
            <a:r>
              <a:rPr lang="en-US" sz="2800" b="1" dirty="0"/>
              <a:t>Anger</a:t>
            </a:r>
            <a:r>
              <a:rPr lang="en-US" sz="2800" dirty="0"/>
              <a:t>: attack bad things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/>
              <a:t>Disgust</a:t>
            </a:r>
            <a:r>
              <a:rPr lang="en-US" sz="2800" dirty="0"/>
              <a:t>: don’t eat rotten things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/>
              <a:t>Contempt</a:t>
            </a:r>
            <a:r>
              <a:rPr lang="en-US" sz="2800" dirty="0"/>
              <a:t>: punish bad people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800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/>
              <a:t>Happiness</a:t>
            </a:r>
            <a:r>
              <a:rPr lang="en-US" sz="2800" dirty="0"/>
              <a:t>: approach, enjoy good things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/>
              <a:t>Surprise/interest</a:t>
            </a:r>
            <a:r>
              <a:rPr lang="en-US" sz="2800" dirty="0"/>
              <a:t>: learn about unexpected things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800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/>
              <a:t>What is the point of </a:t>
            </a:r>
            <a:r>
              <a:rPr lang="en-US" sz="2800" b="1" dirty="0"/>
              <a:t>Sadness</a:t>
            </a:r>
            <a:r>
              <a:rPr lang="en-US" sz="2800" dirty="0"/>
              <a:t>!?</a:t>
            </a:r>
          </a:p>
        </p:txBody>
      </p:sp>
    </p:spTree>
    <p:extLst>
      <p:ext uri="{BB962C8B-B14F-4D97-AF65-F5344CB8AC3E}">
        <p14:creationId xmlns:p14="http://schemas.microsoft.com/office/powerpoint/2010/main" val="36562128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A56CA6-0B25-7A45-88D9-B068BDFAD2F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1026" name="Picture 2" descr="Hebbian Learning Cells Fire Together Wire Together Postcard | Physiology,  Human anatomy and physiology, Neurons">
            <a:extLst>
              <a:ext uri="{FF2B5EF4-FFF2-40B4-BE49-F238E27FC236}">
                <a16:creationId xmlns:a16="http://schemas.microsoft.com/office/drawing/2014/main" id="{D88202AF-C3AF-D941-B3E7-564C730619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82" t="17578" r="17465" b="17969"/>
          <a:stretch/>
        </p:blipFill>
        <p:spPr bwMode="auto">
          <a:xfrm>
            <a:off x="1732251" y="537152"/>
            <a:ext cx="6612948" cy="6612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684990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381125" y="1495425"/>
            <a:ext cx="7239000" cy="5569495"/>
          </a:xfrm>
          <a:prstGeom prst="rect">
            <a:avLst/>
          </a:prstGeom>
          <a:noFill/>
          <a:ln>
            <a:noFill/>
          </a:ln>
          <a:effectLst>
            <a:outerShdw blurRad="63500" dist="46662" dir="2115817" algn="ctr" rotWithShape="0">
              <a:schemeClr val="tx1">
                <a:alpha val="74997"/>
              </a:schemeClr>
            </a:outerShdw>
          </a:effectLst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03259" y="301626"/>
            <a:ext cx="9067799" cy="965200"/>
          </a:xfrm>
        </p:spPr>
        <p:txBody>
          <a:bodyPr/>
          <a:lstStyle/>
          <a:p>
            <a:r>
              <a:rPr lang="en-US" dirty="0"/>
              <a:t>The emotional brain</a:t>
            </a:r>
          </a:p>
        </p:txBody>
      </p:sp>
    </p:spTree>
    <p:extLst>
      <p:ext uri="{BB962C8B-B14F-4D97-AF65-F5344CB8AC3E}">
        <p14:creationId xmlns:p14="http://schemas.microsoft.com/office/powerpoint/2010/main" val="90063360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59" y="301626"/>
            <a:ext cx="9067799" cy="660400"/>
          </a:xfrm>
        </p:spPr>
        <p:txBody>
          <a:bodyPr/>
          <a:lstStyle/>
          <a:p>
            <a:r>
              <a:rPr lang="en-US" sz="4000" dirty="0"/>
              <a:t>Amygdala Encodes Different Emotions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-1712" r="9435" b="-1712"/>
          <a:stretch/>
        </p:blipFill>
        <p:spPr>
          <a:xfrm>
            <a:off x="314325" y="1495425"/>
            <a:ext cx="9296400" cy="5648172"/>
          </a:xfrm>
        </p:spPr>
      </p:pic>
    </p:spTree>
    <p:extLst>
      <p:ext uri="{BB962C8B-B14F-4D97-AF65-F5344CB8AC3E}">
        <p14:creationId xmlns:p14="http://schemas.microsoft.com/office/powerpoint/2010/main" val="374146696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Negative Emotions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7737" indent="0">
              <a:buNone/>
            </a:pPr>
            <a:r>
              <a:rPr lang="en-US" dirty="0"/>
              <a:t>Happy families are all alike; every unhappy family is unhappy in its own way.</a:t>
            </a:r>
          </a:p>
          <a:p>
            <a:pPr marL="107737" indent="0">
              <a:buNone/>
            </a:pPr>
            <a:r>
              <a:rPr lang="en-US" dirty="0"/>
              <a:t>								- Leo Tolstoy, Anna Karenina</a:t>
            </a:r>
          </a:p>
          <a:p>
            <a:pPr marL="107737" indent="0">
              <a:buNone/>
            </a:pPr>
            <a:endParaRPr lang="en-US" dirty="0"/>
          </a:p>
          <a:p>
            <a:pPr marL="107737" indent="0">
              <a:buNone/>
            </a:pPr>
            <a:r>
              <a:rPr lang="en-US" dirty="0"/>
              <a:t>We have many more negative emotions than positive ones!</a:t>
            </a:r>
          </a:p>
          <a:p>
            <a:pPr marL="107737" indent="0">
              <a:buNone/>
            </a:pPr>
            <a:endParaRPr lang="en-US" dirty="0"/>
          </a:p>
          <a:p>
            <a:pPr marL="107737" indent="0">
              <a:buNone/>
            </a:pPr>
            <a:r>
              <a:rPr lang="en-US" dirty="0"/>
              <a:t>So we should learn to </a:t>
            </a:r>
            <a:r>
              <a:rPr lang="en-US" b="1" i="1" dirty="0"/>
              <a:t>accept</a:t>
            </a:r>
            <a:r>
              <a:rPr lang="en-US" dirty="0"/>
              <a:t> this fact!</a:t>
            </a:r>
          </a:p>
        </p:txBody>
      </p:sp>
    </p:spTree>
    <p:extLst>
      <p:ext uri="{BB962C8B-B14F-4D97-AF65-F5344CB8AC3E}">
        <p14:creationId xmlns:p14="http://schemas.microsoft.com/office/powerpoint/2010/main" val="267234511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Plutchik-wheel.svg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61" r="26"/>
          <a:stretch/>
        </p:blipFill>
        <p:spPr>
          <a:xfrm>
            <a:off x="1228725" y="0"/>
            <a:ext cx="7150584" cy="7237670"/>
          </a:xfrm>
          <a:solidFill>
            <a:schemeClr val="bg1"/>
          </a:solidFill>
        </p:spPr>
      </p:pic>
      <p:sp>
        <p:nvSpPr>
          <p:cNvPr id="2" name="TextBox 1"/>
          <p:cNvSpPr txBox="1"/>
          <p:nvPr/>
        </p:nvSpPr>
        <p:spPr>
          <a:xfrm>
            <a:off x="6257925" y="6600825"/>
            <a:ext cx="1981200" cy="352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Robert </a:t>
            </a:r>
            <a:r>
              <a:rPr lang="en-US" dirty="0" err="1"/>
              <a:t>Plutchik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269239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Two Faces of Happiness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7737" indent="0">
              <a:buNone/>
            </a:pPr>
            <a:r>
              <a:rPr lang="en-US" dirty="0"/>
              <a:t>Happiness = instantaneous emotional feeling</a:t>
            </a:r>
          </a:p>
          <a:p>
            <a:pPr marL="107737" indent="0">
              <a:buNone/>
            </a:pPr>
            <a:r>
              <a:rPr lang="en-US" dirty="0"/>
              <a:t>Happiness = long-term life satisfaction</a:t>
            </a:r>
          </a:p>
          <a:p>
            <a:pPr marL="107737" indent="0">
              <a:buNone/>
            </a:pPr>
            <a:endParaRPr lang="en-US" dirty="0"/>
          </a:p>
          <a:p>
            <a:pPr marL="107737" indent="0">
              <a:buNone/>
            </a:pPr>
            <a:r>
              <a:rPr lang="en-US" dirty="0"/>
              <a:t>Good news: everybody’s happy-</a:t>
            </a:r>
            <a:r>
              <a:rPr lang="en-US" dirty="0" err="1"/>
              <a:t>ish</a:t>
            </a:r>
            <a:r>
              <a:rPr lang="en-US" dirty="0"/>
              <a:t>!</a:t>
            </a:r>
          </a:p>
          <a:p>
            <a:pPr marL="107737" indent="0">
              <a:buNone/>
            </a:pPr>
            <a:r>
              <a:rPr lang="en-US" dirty="0"/>
              <a:t>Bad news: some people aren’t!</a:t>
            </a:r>
          </a:p>
          <a:p>
            <a:pPr marL="107737" indent="0">
              <a:buNone/>
            </a:pPr>
            <a:endParaRPr lang="en-US" dirty="0"/>
          </a:p>
          <a:p>
            <a:pPr marL="107737" indent="0">
              <a:buNone/>
            </a:pPr>
            <a:r>
              <a:rPr lang="en-US" dirty="0"/>
              <a:t>Parents are low on instantaneous, high on long-term..</a:t>
            </a:r>
          </a:p>
        </p:txBody>
      </p:sp>
    </p:spTree>
    <p:extLst>
      <p:ext uri="{BB962C8B-B14F-4D97-AF65-F5344CB8AC3E}">
        <p14:creationId xmlns:p14="http://schemas.microsoft.com/office/powerpoint/2010/main" val="245655748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Surprise!?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812" r="81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26949329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Money != Happiness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Above ~$50k, more $ != more happiness</a:t>
            </a:r>
          </a:p>
          <a:p>
            <a:r>
              <a:rPr lang="en-US" dirty="0"/>
              <a:t>So what does = more happiness?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Immediate social network, relationships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Standing in community / social recognition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Goal achievement</a:t>
            </a:r>
          </a:p>
          <a:p>
            <a:pPr lvl="1">
              <a:buFont typeface="Arial" charset="0"/>
              <a:buChar char="•"/>
            </a:pPr>
            <a:r>
              <a:rPr lang="en-US" b="1" dirty="0"/>
              <a:t>Dopamine driven by social feedback and progress toward goals!!!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And a major (50%) contribution of genes..</a:t>
            </a:r>
          </a:p>
        </p:txBody>
      </p:sp>
    </p:spTree>
    <p:extLst>
      <p:ext uri="{BB962C8B-B14F-4D97-AF65-F5344CB8AC3E}">
        <p14:creationId xmlns:p14="http://schemas.microsoft.com/office/powerpoint/2010/main" val="7342622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Anger is not a liquid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don’t have to vent it!  Leads to rehearsal..</a:t>
            </a:r>
          </a:p>
          <a:p>
            <a:endParaRPr lang="en-US" dirty="0"/>
          </a:p>
          <a:p>
            <a:pPr marL="107737" indent="0">
              <a:buNone/>
            </a:pPr>
            <a:r>
              <a:rPr lang="en-US" dirty="0"/>
              <a:t>Figure out the underlying source of frustration</a:t>
            </a:r>
          </a:p>
          <a:p>
            <a:pPr marL="107737" indent="0">
              <a:buNone/>
            </a:pPr>
            <a:r>
              <a:rPr lang="en-US" dirty="0"/>
              <a:t>Deal with it</a:t>
            </a:r>
          </a:p>
          <a:p>
            <a:pPr marL="107737" indent="0">
              <a:buNone/>
            </a:pPr>
            <a:r>
              <a:rPr lang="en-US" dirty="0"/>
              <a:t>And / or learn to accept the situation</a:t>
            </a:r>
          </a:p>
        </p:txBody>
      </p:sp>
    </p:spTree>
    <p:extLst>
      <p:ext uri="{BB962C8B-B14F-4D97-AF65-F5344CB8AC3E}">
        <p14:creationId xmlns:p14="http://schemas.microsoft.com/office/powerpoint/2010/main" val="33490471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Stress Management..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7828" indent="0">
              <a:buNone/>
            </a:pPr>
            <a:r>
              <a:rPr lang="en-US" dirty="0"/>
              <a:t>Stress is mostly “in your head” – does all this stuff really matter that much, or perhaps not??</a:t>
            </a:r>
          </a:p>
          <a:p>
            <a:pPr marL="107828" indent="0">
              <a:buNone/>
            </a:pPr>
            <a:endParaRPr lang="en-US" dirty="0"/>
          </a:p>
          <a:p>
            <a:pPr marL="107828" indent="0">
              <a:buNone/>
            </a:pPr>
            <a:r>
              <a:rPr lang="en-US" dirty="0"/>
              <a:t>To reduce stress, become a </a:t>
            </a:r>
            <a:r>
              <a:rPr lang="en-US" dirty="0" err="1"/>
              <a:t>Boulderite</a:t>
            </a:r>
            <a:r>
              <a:rPr lang="en-US" dirty="0"/>
              <a:t> / </a:t>
            </a:r>
            <a:r>
              <a:rPr lang="en-US" dirty="0" err="1"/>
              <a:t>Davisite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Exercise</a:t>
            </a:r>
          </a:p>
          <a:p>
            <a:pPr lvl="1"/>
            <a:r>
              <a:rPr lang="en-US" dirty="0"/>
              <a:t>Meditation</a:t>
            </a:r>
          </a:p>
          <a:p>
            <a:pPr lvl="1"/>
            <a:r>
              <a:rPr lang="en-US" dirty="0"/>
              <a:t>Optimism</a:t>
            </a:r>
          </a:p>
          <a:p>
            <a:pPr lvl="1"/>
            <a:r>
              <a:rPr lang="en-US" dirty="0"/>
              <a:t>Sunshine, fresh air, etc..</a:t>
            </a:r>
          </a:p>
        </p:txBody>
      </p:sp>
    </p:spTree>
    <p:extLst>
      <p:ext uri="{BB962C8B-B14F-4D97-AF65-F5344CB8AC3E}">
        <p14:creationId xmlns:p14="http://schemas.microsoft.com/office/powerpoint/2010/main" val="130301079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Stress THEN Sick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Stress itself does not make you sick..</a:t>
            </a:r>
          </a:p>
          <a:p>
            <a:r>
              <a:rPr lang="en-US" dirty="0"/>
              <a:t>It is the depletion period AFTER the stressor is over that makes you sick!</a:t>
            </a:r>
          </a:p>
          <a:p>
            <a:endParaRPr lang="en-US" dirty="0"/>
          </a:p>
        </p:txBody>
      </p:sp>
      <p:pic>
        <p:nvPicPr>
          <p:cNvPr id="4" name="Picture 3" descr="OKA_F_11-15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178"/>
          <a:stretch/>
        </p:blipFill>
        <p:spPr>
          <a:xfrm>
            <a:off x="5800725" y="2943225"/>
            <a:ext cx="3873500" cy="4435974"/>
          </a:xfrm>
          <a:prstGeom prst="rect">
            <a:avLst/>
          </a:prstGeom>
        </p:spPr>
      </p:pic>
      <p:pic>
        <p:nvPicPr>
          <p:cNvPr id="5" name="Picture 4" descr="OKA_F_11-14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479"/>
          <a:stretch/>
        </p:blipFill>
        <p:spPr>
          <a:xfrm>
            <a:off x="923925" y="3400425"/>
            <a:ext cx="4267200" cy="3998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6653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Way?</a:t>
            </a:r>
          </a:p>
        </p:txBody>
      </p:sp>
      <p:pic>
        <p:nvPicPr>
          <p:cNvPr id="5" name="Content Placeholder 4" descr="fig_ltp_ltd_ca2+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59" b="3359"/>
          <a:stretch>
            <a:fillRect/>
          </a:stretch>
        </p:blipFill>
        <p:spPr>
          <a:xfrm>
            <a:off x="1533525" y="1770069"/>
            <a:ext cx="6934200" cy="3815509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847725" y="5686425"/>
            <a:ext cx="8229600" cy="790370"/>
          </a:xfrm>
          <a:prstGeom prst="rect">
            <a:avLst/>
          </a:prstGeom>
          <a:noFill/>
        </p:spPr>
        <p:txBody>
          <a:bodyPr wrap="square" lIns="91401" tIns="45701" rIns="91401" bIns="45701" rtlCol="0">
            <a:spAutoFit/>
          </a:bodyPr>
          <a:lstStyle/>
          <a:p>
            <a:r>
              <a:rPr lang="en-US" sz="2400" dirty="0"/>
              <a:t>Low </a:t>
            </a:r>
            <a:r>
              <a:rPr lang="en-US" sz="2400" dirty="0" err="1"/>
              <a:t>Ca</a:t>
            </a:r>
            <a:r>
              <a:rPr lang="en-US" sz="2400" dirty="0"/>
              <a:t> = “long term depression” – synapse gets weaker</a:t>
            </a:r>
          </a:p>
          <a:p>
            <a:r>
              <a:rPr lang="en-US" sz="2400" dirty="0"/>
              <a:t>High </a:t>
            </a:r>
            <a:r>
              <a:rPr lang="en-US" sz="2400" dirty="0" err="1"/>
              <a:t>Ca</a:t>
            </a:r>
            <a:r>
              <a:rPr lang="en-US" sz="2400" dirty="0"/>
              <a:t> = “long term potentiation” – synapse gets stronger</a:t>
            </a:r>
          </a:p>
        </p:txBody>
      </p:sp>
    </p:spTree>
    <p:extLst>
      <p:ext uri="{BB962C8B-B14F-4D97-AF65-F5344CB8AC3E}">
        <p14:creationId xmlns:p14="http://schemas.microsoft.com/office/powerpoint/2010/main" val="15853078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19125" y="6283325"/>
            <a:ext cx="8839200" cy="7866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Not biological: error goes opposite direction from spikes</a:t>
            </a:r>
          </a:p>
          <a:p>
            <a:r>
              <a:rPr lang="en-US" sz="2400" dirty="0"/>
              <a:t>Not psychological (where is that hand when you need it!?)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9582F6-25CA-FE43-83DD-D891193F5D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25" y="114145"/>
            <a:ext cx="4953000" cy="2938221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A31C4E35-D4EE-DC4C-A0C7-33B03A4160F6}"/>
              </a:ext>
            </a:extLst>
          </p:cNvPr>
          <p:cNvGrpSpPr/>
          <p:nvPr/>
        </p:nvGrpSpPr>
        <p:grpSpPr>
          <a:xfrm>
            <a:off x="466725" y="2803525"/>
            <a:ext cx="9256716" cy="3479800"/>
            <a:chOff x="466725" y="2803525"/>
            <a:chExt cx="9256716" cy="347980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6725" y="2803525"/>
              <a:ext cx="7620000" cy="347980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615241" y="4543425"/>
              <a:ext cx="2108200" cy="1651000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126012F6-2FEE-504E-B23A-96268ECBC647}"/>
              </a:ext>
            </a:extLst>
          </p:cNvPr>
          <p:cNvSpPr txBox="1"/>
          <p:nvPr/>
        </p:nvSpPr>
        <p:spPr>
          <a:xfrm>
            <a:off x="5114925" y="367574"/>
            <a:ext cx="4800600" cy="21754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Neocortical Learning</a:t>
            </a:r>
          </a:p>
          <a:p>
            <a:endParaRPr lang="en-US" sz="3600" dirty="0"/>
          </a:p>
          <a:p>
            <a:r>
              <a:rPr lang="en-US" sz="3600" dirty="0"/>
              <a:t>What works:</a:t>
            </a:r>
          </a:p>
          <a:p>
            <a:r>
              <a:rPr lang="en-US" sz="3600" dirty="0"/>
              <a:t>error backpropagation</a:t>
            </a:r>
          </a:p>
        </p:txBody>
      </p:sp>
    </p:spTree>
    <p:extLst>
      <p:ext uri="{BB962C8B-B14F-4D97-AF65-F5344CB8AC3E}">
        <p14:creationId xmlns:p14="http://schemas.microsoft.com/office/powerpoint/2010/main" val="27148631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058" y="428625"/>
            <a:ext cx="9313334" cy="50292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82058" y="5610225"/>
            <a:ext cx="9313334" cy="17125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Key idea: We learn by constantly generating hypotheses or predictions about </a:t>
            </a:r>
            <a:r>
              <a:rPr lang="en-US" sz="2800" i="1" dirty="0"/>
              <a:t>what will happen next!</a:t>
            </a:r>
          </a:p>
          <a:p>
            <a:endParaRPr lang="en-US" sz="2800" i="1" dirty="0"/>
          </a:p>
          <a:p>
            <a:r>
              <a:rPr lang="en-US" sz="2800" i="1" dirty="0"/>
              <a:t>Error = outcome - prediction</a:t>
            </a:r>
          </a:p>
        </p:txBody>
      </p:sp>
    </p:spTree>
    <p:extLst>
      <p:ext uri="{BB962C8B-B14F-4D97-AF65-F5344CB8AC3E}">
        <p14:creationId xmlns:p14="http://schemas.microsoft.com/office/powerpoint/2010/main" val="2287744650"/>
      </p:ext>
    </p:extLst>
  </p:cSld>
  <p:clrMapOvr>
    <a:masterClrMapping/>
  </p:clrMapOvr>
</p:sld>
</file>

<file path=ppt/theme/theme1.xml><?xml version="1.0" encoding="utf-8"?>
<a:theme xmlns:a="http://schemas.openxmlformats.org/drawingml/2006/main" name="ror_std_emerbrai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Blank Presentation">
      <a:majorFont>
        <a:latin typeface="Arial"/>
        <a:ea typeface="MS Gothic"/>
        <a:cs typeface="MS Gothic"/>
      </a:majorFont>
      <a:minorFont>
        <a:latin typeface="Arial"/>
        <a:ea typeface="MS Gothic"/>
        <a:cs typeface="MS Gothic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4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45000"/>
          <a:buFont typeface="Wingdings" pitchFamily="-111" charset="2"/>
          <a:buNone/>
          <a:tabLst/>
          <a:defRPr kumimoji="0" lang="en-US" sz="1800" b="0" i="0" u="none" strike="noStrike" cap="none" normalizeH="0" baseline="0">
            <a:ln>
              <a:noFill/>
            </a:ln>
            <a:effectLst/>
            <a:latin typeface="Arial" pitchFamily="-111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4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45000"/>
          <a:buFont typeface="Wingdings" pitchFamily="-111" charset="2"/>
          <a:buNone/>
          <a:tabLst/>
          <a:defRPr kumimoji="0" lang="en-US" sz="1800" b="0" i="0" u="none" strike="noStrike" cap="none" normalizeH="0" baseline="0">
            <a:ln>
              <a:noFill/>
            </a:ln>
            <a:effectLst/>
            <a:latin typeface="Arial" pitchFamily="-111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ror_std_emerbrain.potx</Template>
  <TotalTime>13585</TotalTime>
  <Words>2088</Words>
  <Application>Microsoft Macintosh PowerPoint</Application>
  <PresentationFormat>Custom</PresentationFormat>
  <Paragraphs>343</Paragraphs>
  <Slides>69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4" baseType="lpstr">
      <vt:lpstr>Arial</vt:lpstr>
      <vt:lpstr>Symbol</vt:lpstr>
      <vt:lpstr>Times New Roman</vt:lpstr>
      <vt:lpstr>Wingdings</vt:lpstr>
      <vt:lpstr>ror_std_emerbrain</vt:lpstr>
      <vt:lpstr>Learning, Motivation &amp; Emotion</vt:lpstr>
      <vt:lpstr>Learning &lt;- Motivation &lt;- Emotion</vt:lpstr>
      <vt:lpstr>Synapses Change Strength (in response to patterns of activity)</vt:lpstr>
      <vt:lpstr>What Changes??</vt:lpstr>
      <vt:lpstr>Gettin’ AMPA’d</vt:lpstr>
      <vt:lpstr>PowerPoint Presentation</vt:lpstr>
      <vt:lpstr>Which Way?</vt:lpstr>
      <vt:lpstr>PowerPoint Presentation</vt:lpstr>
      <vt:lpstr>PowerPoint Presentation</vt:lpstr>
      <vt:lpstr>Dynamic Ca2+ Curve = Error</vt:lpstr>
      <vt:lpstr>Bidirectional Connections Propagate Error</vt:lpstr>
      <vt:lpstr>Summary of Neocortical Learning</vt:lpstr>
      <vt:lpstr>Learning Rules Across the Brain</vt:lpstr>
      <vt:lpstr>Learning happens where it’s used (memory =&gt; processing)</vt:lpstr>
      <vt:lpstr>Classical Conditioning</vt:lpstr>
      <vt:lpstr>“Real World” Conditioning</vt:lpstr>
      <vt:lpstr>Dopamine Drives Conditioning</vt:lpstr>
      <vt:lpstr>Dopamine is a Nasty Critic!</vt:lpstr>
      <vt:lpstr>Reinforcement Learning: Dopamine</vt:lpstr>
      <vt:lpstr>Dopamine Lessons</vt:lpstr>
      <vt:lpstr>Partial Reinforcement!</vt:lpstr>
      <vt:lpstr>Acquisition &amp; Extinction</vt:lpstr>
      <vt:lpstr>Biology of Classical Conditioning</vt:lpstr>
      <vt:lpstr>Limits of Classical Conditioning</vt:lpstr>
      <vt:lpstr>Operant / Instrumental Conditioning</vt:lpstr>
      <vt:lpstr>Basal Ganglia and Action Selection</vt:lpstr>
      <vt:lpstr>Release from Inhibition</vt:lpstr>
      <vt:lpstr>Basal Ganglia Operant Learning (Frank, 2005…; O’Reilly &amp; Frank 2006) </vt:lpstr>
      <vt:lpstr>Operant Tricks</vt:lpstr>
      <vt:lpstr>Imitation Learning, Mirror Neurons</vt:lpstr>
      <vt:lpstr>Motivation</vt:lpstr>
      <vt:lpstr>Behaviorist Motivations: Get rewards, avoid punishments..</vt:lpstr>
      <vt:lpstr>Drives</vt:lpstr>
      <vt:lpstr>Basic Drives: Hypothalamus</vt:lpstr>
      <vt:lpstr>Needs</vt:lpstr>
      <vt:lpstr>Distributed Goal Network</vt:lpstr>
      <vt:lpstr>PowerPoint Presentation</vt:lpstr>
      <vt:lpstr>Extrinsic undermines Intrinsic?</vt:lpstr>
      <vt:lpstr>Motivating Phenomenology</vt:lpstr>
      <vt:lpstr>PowerPoint Presentation</vt:lpstr>
      <vt:lpstr>Motivating Phenomenology</vt:lpstr>
      <vt:lpstr>Two Phases of Mental Life</vt:lpstr>
      <vt:lpstr>Applied to Phenomenology</vt:lpstr>
      <vt:lpstr>Applied to Phenomenology</vt:lpstr>
      <vt:lpstr>PowerPoint Presentation</vt:lpstr>
      <vt:lpstr>Dopamine = progress toward goal</vt:lpstr>
      <vt:lpstr>Approach vs. Avoid</vt:lpstr>
      <vt:lpstr>Work Motivation</vt:lpstr>
      <vt:lpstr>Work Motivation</vt:lpstr>
      <vt:lpstr>Challenge Problem: Grad School</vt:lpstr>
      <vt:lpstr>Social Motivation</vt:lpstr>
      <vt:lpstr>The Motivational Perfect Storm</vt:lpstr>
      <vt:lpstr>Emotion</vt:lpstr>
      <vt:lpstr>Valence vs. Arousal</vt:lpstr>
      <vt:lpstr>Basic Emotions</vt:lpstr>
      <vt:lpstr>The Face of Emotion</vt:lpstr>
      <vt:lpstr>News Flash: “Not” Face Discovered!</vt:lpstr>
      <vt:lpstr>Emotion for Communication</vt:lpstr>
      <vt:lpstr>Emotion -&gt; Motivation</vt:lpstr>
      <vt:lpstr>The emotional brain</vt:lpstr>
      <vt:lpstr>Amygdala Encodes Different Emotions</vt:lpstr>
      <vt:lpstr>Negative Emotions</vt:lpstr>
      <vt:lpstr>PowerPoint Presentation</vt:lpstr>
      <vt:lpstr>The Two Faces of Happiness</vt:lpstr>
      <vt:lpstr>Surprise!?</vt:lpstr>
      <vt:lpstr>Money != Happiness</vt:lpstr>
      <vt:lpstr>Anger is not a liquid</vt:lpstr>
      <vt:lpstr>Stress Management..</vt:lpstr>
      <vt:lpstr>Stress THEN Sick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Abstract Representations and Embodied Agents: Prefrontal Cortex and Basal Ganglia Contributions</dc:title>
  <dc:creator>Randall O'Reilly</dc:creator>
  <cp:lastModifiedBy>Randall O'Reilly</cp:lastModifiedBy>
  <cp:revision>198</cp:revision>
  <dcterms:created xsi:type="dcterms:W3CDTF">2009-03-18T06:10:11Z</dcterms:created>
  <dcterms:modified xsi:type="dcterms:W3CDTF">2020-10-30T00:53:13Z</dcterms:modified>
</cp:coreProperties>
</file>